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5" r:id="rId12"/>
    <p:sldId id="299" r:id="rId13"/>
    <p:sldId id="302" r:id="rId14"/>
    <p:sldId id="264" r:id="rId15"/>
    <p:sldId id="336" r:id="rId16"/>
    <p:sldId id="337" r:id="rId17"/>
    <p:sldId id="265" r:id="rId18"/>
    <p:sldId id="276" r:id="rId19"/>
    <p:sldId id="303" r:id="rId20"/>
    <p:sldId id="293" r:id="rId21"/>
    <p:sldId id="338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0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2016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Reshma Karkal</a:t>
            </a:r>
          </a:p>
          <a:p>
            <a:r>
              <a:rPr lang="en-US" dirty="0">
                <a:solidFill>
                  <a:schemeClr val="bg2"/>
                </a:solidFill>
                <a:ea typeface="SF Pro" pitchFamily="2" charset="0"/>
                <a:cs typeface="SF Pro" pitchFamily="2" charset="0"/>
              </a:rPr>
              <a:t>21.01.2026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2A4E307-9AC7-8595-78E7-C2C4627F2C25}"/>
              </a:ext>
            </a:extLst>
          </p:cNvPr>
          <p:cNvSpPr txBox="1"/>
          <p:nvPr/>
        </p:nvSpPr>
        <p:spPr>
          <a:xfrm>
            <a:off x="1002030" y="1448815"/>
            <a:ext cx="23933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C79AB96-2622-E0BB-E9C3-00DF64493F4B}"/>
              </a:ext>
            </a:extLst>
          </p:cNvPr>
          <p:cNvSpPr txBox="1"/>
          <p:nvPr/>
        </p:nvSpPr>
        <p:spPr>
          <a:xfrm>
            <a:off x="1002030" y="1734502"/>
            <a:ext cx="4747260" cy="3700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696595" marR="511809" indent="-227329">
              <a:lnSpc>
                <a:spcPts val="1730"/>
              </a:lnSpc>
              <a:spcBef>
                <a:spcPts val="29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fetch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page.</a:t>
            </a:r>
            <a:endParaRPr sz="1550" dirty="0">
              <a:latin typeface="Calibri"/>
              <a:cs typeface="Calibri"/>
            </a:endParaRPr>
          </a:p>
          <a:p>
            <a:pPr marL="697230" indent="-227329">
              <a:lnSpc>
                <a:spcPts val="1795"/>
              </a:lnSpc>
              <a:spcBef>
                <a:spcPts val="35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Target</a:t>
            </a:r>
            <a:r>
              <a:rPr sz="155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endParaRPr sz="1550" dirty="0">
              <a:latin typeface="Calibri"/>
              <a:cs typeface="Calibri"/>
            </a:endParaRPr>
          </a:p>
          <a:p>
            <a:pPr marL="698500" marR="508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`https://en.wikipedia.org/wiki/List_of_Falcon_9_</a:t>
            </a:r>
            <a:r>
              <a:rPr sz="155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and_Falcon_Heavy_launches`</a:t>
            </a: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endParaRPr sz="1550" dirty="0">
              <a:latin typeface="Calibri"/>
              <a:cs typeface="Calibri"/>
            </a:endParaRPr>
          </a:p>
          <a:p>
            <a:pPr marL="697230" indent="-227329">
              <a:lnSpc>
                <a:spcPct val="100000"/>
              </a:lnSpc>
              <a:spcBef>
                <a:spcPts val="39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`BeautifulSoup`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content.</a:t>
            </a:r>
            <a:endParaRPr sz="1550" dirty="0">
              <a:latin typeface="Calibri"/>
              <a:cs typeface="Calibri"/>
            </a:endParaRPr>
          </a:p>
          <a:p>
            <a:pPr marL="696595" marR="509905" indent="-227329">
              <a:lnSpc>
                <a:spcPts val="1730"/>
              </a:lnSpc>
              <a:spcBef>
                <a:spcPts val="56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containing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Calibri"/>
                <a:cs typeface="Calibri"/>
              </a:rPr>
              <a:t>9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records.</a:t>
            </a: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endParaRPr sz="1550" dirty="0">
              <a:latin typeface="Calibri"/>
              <a:cs typeface="Calibri"/>
            </a:endParaRPr>
          </a:p>
          <a:p>
            <a:pPr marL="697230" marR="83820" indent="-227965">
              <a:lnSpc>
                <a:spcPts val="1730"/>
              </a:lnSpc>
              <a:spcBef>
                <a:spcPts val="565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pandas 	DataFrame.</a:t>
            </a:r>
            <a:endParaRPr sz="1550" dirty="0">
              <a:latin typeface="Calibri"/>
              <a:cs typeface="Calibri"/>
            </a:endParaRPr>
          </a:p>
          <a:p>
            <a:pPr marL="696595" marR="120014" indent="-227329">
              <a:lnSpc>
                <a:spcPts val="1730"/>
              </a:lnSpc>
              <a:spcBef>
                <a:spcPts val="52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Clean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format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DataFrame,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data 	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550" dirty="0">
              <a:latin typeface="Calibri"/>
              <a:cs typeface="Calibri"/>
            </a:endParaRPr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509D103A-059C-E374-13CC-A542397AC3DC}"/>
              </a:ext>
            </a:extLst>
          </p:cNvPr>
          <p:cNvGrpSpPr/>
          <p:nvPr/>
        </p:nvGrpSpPr>
        <p:grpSpPr>
          <a:xfrm>
            <a:off x="6191313" y="1790700"/>
            <a:ext cx="5238750" cy="4248150"/>
            <a:chOff x="6191313" y="1790700"/>
            <a:chExt cx="5238750" cy="424815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7C1F974-8E20-CA89-76E3-6EA0E3BC1343}"/>
                </a:ext>
              </a:extLst>
            </p:cNvPr>
            <p:cNvSpPr/>
            <p:nvPr/>
          </p:nvSpPr>
          <p:spPr>
            <a:xfrm>
              <a:off x="6196076" y="1795462"/>
              <a:ext cx="5229225" cy="4238625"/>
            </a:xfrm>
            <a:custGeom>
              <a:avLst/>
              <a:gdLst/>
              <a:ahLst/>
              <a:cxnLst/>
              <a:rect l="l" t="t" r="r" b="b"/>
              <a:pathLst>
                <a:path w="5229225" h="4238625">
                  <a:moveTo>
                    <a:pt x="0" y="4238625"/>
                  </a:moveTo>
                  <a:lnTo>
                    <a:pt x="5229225" y="4238625"/>
                  </a:lnTo>
                  <a:lnTo>
                    <a:pt x="5229225" y="0"/>
                  </a:lnTo>
                  <a:lnTo>
                    <a:pt x="0" y="0"/>
                  </a:lnTo>
                  <a:lnTo>
                    <a:pt x="0" y="423862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5FBAA27D-1EED-E8D1-1112-F4D9A2ED83E7}"/>
                </a:ext>
              </a:extLst>
            </p:cNvPr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E5F36092-66A8-794B-5A98-1EDC8677B5B3}"/>
                </a:ext>
              </a:extLst>
            </p:cNvPr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BBF07AEA-1C61-2D0A-106B-74D72FE639B0}"/>
              </a:ext>
            </a:extLst>
          </p:cNvPr>
          <p:cNvSpPr txBox="1"/>
          <p:nvPr/>
        </p:nvSpPr>
        <p:spPr>
          <a:xfrm>
            <a:off x="6594856" y="2052637"/>
            <a:ext cx="13392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25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4" name="object 10">
            <a:extLst>
              <a:ext uri="{FF2B5EF4-FFF2-40B4-BE49-F238E27FC236}">
                <a16:creationId xmlns:a16="http://schemas.microsoft.com/office/drawing/2014/main" id="{AA0BCBD4-8FB4-932C-86B1-7B9BA129535B}"/>
              </a:ext>
            </a:extLst>
          </p:cNvPr>
          <p:cNvGrpSpPr/>
          <p:nvPr/>
        </p:nvGrpSpPr>
        <p:grpSpPr>
          <a:xfrm>
            <a:off x="8201025" y="1798701"/>
            <a:ext cx="2087880" cy="955675"/>
            <a:chOff x="8201025" y="1798701"/>
            <a:chExt cx="2087880" cy="955675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7A0BC3F9-C1C6-EEF2-1BEB-E36A106BFCF6}"/>
                </a:ext>
              </a:extLst>
            </p:cNvPr>
            <p:cNvSpPr/>
            <p:nvPr/>
          </p:nvSpPr>
          <p:spPr>
            <a:xfrm>
              <a:off x="8201025" y="207645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166750" y="78104"/>
                  </a:lnTo>
                  <a:lnTo>
                    <a:pt x="0" y="78104"/>
                  </a:lnTo>
                  <a:lnTo>
                    <a:pt x="0" y="312420"/>
                  </a:lnTo>
                  <a:lnTo>
                    <a:pt x="166750" y="312420"/>
                  </a:lnTo>
                  <a:lnTo>
                    <a:pt x="166750" y="390525"/>
                  </a:lnTo>
                  <a:lnTo>
                    <a:pt x="333375" y="195199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94F6B5E-0468-353F-D717-1F10E56A6F0D}"/>
                </a:ext>
              </a:extLst>
            </p:cNvPr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F8E0C1E2-BBDE-A3E9-A8FF-F905013C278C}"/>
                </a:ext>
              </a:extLst>
            </p:cNvPr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DEEA7898-AA18-0B8B-E51C-0FF997543E67}"/>
              </a:ext>
            </a:extLst>
          </p:cNvPr>
          <p:cNvSpPr txBox="1"/>
          <p:nvPr/>
        </p:nvSpPr>
        <p:spPr>
          <a:xfrm>
            <a:off x="8806180" y="2052637"/>
            <a:ext cx="13811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(BeautifulSoup)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9" name="object 15">
            <a:extLst>
              <a:ext uri="{FF2B5EF4-FFF2-40B4-BE49-F238E27FC236}">
                <a16:creationId xmlns:a16="http://schemas.microsoft.com/office/drawing/2014/main" id="{6F263A3B-1962-47E9-79C5-344CEA5569C8}"/>
              </a:ext>
            </a:extLst>
          </p:cNvPr>
          <p:cNvGrpSpPr/>
          <p:nvPr/>
        </p:nvGrpSpPr>
        <p:grpSpPr>
          <a:xfrm>
            <a:off x="8694801" y="2886075"/>
            <a:ext cx="1593850" cy="1449705"/>
            <a:chOff x="8694801" y="2886075"/>
            <a:chExt cx="1593850" cy="1449705"/>
          </a:xfrm>
        </p:grpSpPr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AD04A450-BF64-C1A8-B58B-36B180E3558D}"/>
                </a:ext>
              </a:extLst>
            </p:cNvPr>
            <p:cNvSpPr/>
            <p:nvPr/>
          </p:nvSpPr>
          <p:spPr>
            <a:xfrm>
              <a:off x="9286875" y="288607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3D9A0E1-87B5-B7CC-AC7E-5B5D50B1C69F}"/>
                </a:ext>
              </a:extLst>
            </p:cNvPr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49F50475-9174-3107-3176-9AD3BD422F97}"/>
                </a:ext>
              </a:extLst>
            </p:cNvPr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9">
            <a:extLst>
              <a:ext uri="{FF2B5EF4-FFF2-40B4-BE49-F238E27FC236}">
                <a16:creationId xmlns:a16="http://schemas.microsoft.com/office/drawing/2014/main" id="{9364CE2D-C863-A461-9E10-A34A60487CD7}"/>
              </a:ext>
            </a:extLst>
          </p:cNvPr>
          <p:cNvSpPr txBox="1"/>
          <p:nvPr/>
        </p:nvSpPr>
        <p:spPr>
          <a:xfrm>
            <a:off x="8983980" y="3543617"/>
            <a:ext cx="102108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(HTML table)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C2230AA0-9A39-FA94-BAA6-6595A619F624}"/>
              </a:ext>
            </a:extLst>
          </p:cNvPr>
          <p:cNvGrpSpPr/>
          <p:nvPr/>
        </p:nvGrpSpPr>
        <p:grpSpPr>
          <a:xfrm>
            <a:off x="6475476" y="3379851"/>
            <a:ext cx="2078355" cy="955675"/>
            <a:chOff x="6475476" y="3379851"/>
            <a:chExt cx="2078355" cy="955675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61E41B34-A821-10FB-B83C-9B3EDEFD3B25}"/>
                </a:ext>
              </a:extLst>
            </p:cNvPr>
            <p:cNvSpPr/>
            <p:nvPr/>
          </p:nvSpPr>
          <p:spPr>
            <a:xfrm>
              <a:off x="8220075" y="365760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0" y="195199"/>
                  </a:lnTo>
                  <a:lnTo>
                    <a:pt x="166750" y="390525"/>
                  </a:lnTo>
                  <a:lnTo>
                    <a:pt x="166750" y="312419"/>
                  </a:lnTo>
                  <a:lnTo>
                    <a:pt x="333375" y="312419"/>
                  </a:lnTo>
                  <a:lnTo>
                    <a:pt x="333375" y="78105"/>
                  </a:lnTo>
                  <a:lnTo>
                    <a:pt x="166750" y="78105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2C845212-56F9-CBA9-DD61-DB6C5C59473A}"/>
                </a:ext>
              </a:extLst>
            </p:cNvPr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DB8DFDCB-D2A2-64DF-35FE-F3681D3653B7}"/>
                </a:ext>
              </a:extLst>
            </p:cNvPr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4">
            <a:extLst>
              <a:ext uri="{FF2B5EF4-FFF2-40B4-BE49-F238E27FC236}">
                <a16:creationId xmlns:a16="http://schemas.microsoft.com/office/drawing/2014/main" id="{70A23055-9811-5991-12C1-E03FC042C4B5}"/>
              </a:ext>
            </a:extLst>
          </p:cNvPr>
          <p:cNvSpPr txBox="1"/>
          <p:nvPr/>
        </p:nvSpPr>
        <p:spPr>
          <a:xfrm>
            <a:off x="6597015" y="3543617"/>
            <a:ext cx="136588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20002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DataFrame (pandas.DataFrame)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CC48CECC-FF9F-2103-1C7A-E33596676B04}"/>
              </a:ext>
            </a:extLst>
          </p:cNvPr>
          <p:cNvGrpSpPr/>
          <p:nvPr/>
        </p:nvGrpSpPr>
        <p:grpSpPr>
          <a:xfrm>
            <a:off x="6475476" y="4467225"/>
            <a:ext cx="1593850" cy="1449705"/>
            <a:chOff x="6475476" y="4467225"/>
            <a:chExt cx="1593850" cy="1449705"/>
          </a:xfrm>
        </p:grpSpPr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374F8FF0-C433-0A59-67AD-756C73956CD0}"/>
                </a:ext>
              </a:extLst>
            </p:cNvPr>
            <p:cNvSpPr/>
            <p:nvPr/>
          </p:nvSpPr>
          <p:spPr>
            <a:xfrm>
              <a:off x="7077075" y="446722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623AF586-DE1C-34C4-DE7A-E06ADFE783A3}"/>
                </a:ext>
              </a:extLst>
            </p:cNvPr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4"/>
                  </a:lnTo>
                  <a:lnTo>
                    <a:pt x="7401" y="885320"/>
                  </a:lnTo>
                  <a:lnTo>
                    <a:pt x="27590" y="915293"/>
                  </a:lnTo>
                  <a:lnTo>
                    <a:pt x="57542" y="935501"/>
                  </a:lnTo>
                  <a:lnTo>
                    <a:pt x="94233" y="942911"/>
                  </a:lnTo>
                  <a:lnTo>
                    <a:pt x="1486789" y="942911"/>
                  </a:lnTo>
                  <a:lnTo>
                    <a:pt x="1523499" y="935501"/>
                  </a:lnTo>
                  <a:lnTo>
                    <a:pt x="1553495" y="915293"/>
                  </a:lnTo>
                  <a:lnTo>
                    <a:pt x="1573728" y="885320"/>
                  </a:lnTo>
                  <a:lnTo>
                    <a:pt x="1581150" y="848614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139D5C87-83B5-9FCD-3753-A61FB355F898}"/>
                </a:ext>
              </a:extLst>
            </p:cNvPr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4"/>
                  </a:lnTo>
                  <a:lnTo>
                    <a:pt x="1573728" y="885320"/>
                  </a:lnTo>
                  <a:lnTo>
                    <a:pt x="1553495" y="915293"/>
                  </a:lnTo>
                  <a:lnTo>
                    <a:pt x="1523499" y="935501"/>
                  </a:lnTo>
                  <a:lnTo>
                    <a:pt x="1486789" y="942911"/>
                  </a:lnTo>
                  <a:lnTo>
                    <a:pt x="94233" y="942911"/>
                  </a:lnTo>
                  <a:lnTo>
                    <a:pt x="57542" y="935501"/>
                  </a:lnTo>
                  <a:lnTo>
                    <a:pt x="27590" y="915293"/>
                  </a:lnTo>
                  <a:lnTo>
                    <a:pt x="7401" y="885320"/>
                  </a:lnTo>
                  <a:lnTo>
                    <a:pt x="0" y="848614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6837D92E-5F8A-4DA6-C986-912D01CB1E65}"/>
              </a:ext>
            </a:extLst>
          </p:cNvPr>
          <p:cNvSpPr txBox="1"/>
          <p:nvPr/>
        </p:nvSpPr>
        <p:spPr>
          <a:xfrm>
            <a:off x="6565518" y="5125783"/>
            <a:ext cx="143383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8745" marR="120014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Format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(drop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nulls,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39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B8106BD6-CF6A-6D6E-8C36-7E9ABBA50852}"/>
              </a:ext>
            </a:extLst>
          </p:cNvPr>
          <p:cNvSpPr txBox="1"/>
          <p:nvPr/>
        </p:nvSpPr>
        <p:spPr>
          <a:xfrm>
            <a:off x="1002030" y="6057503"/>
            <a:ext cx="4747260" cy="411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Module 01-2 Hands-on Lab Complete the Data Collection with Web Scraping </a:t>
            </a:r>
            <a:r>
              <a:rPr lang="en-US" sz="1550" dirty="0" err="1">
                <a:solidFill>
                  <a:srgbClr val="292929"/>
                </a:solidFill>
                <a:cs typeface="Calibri"/>
              </a:rPr>
              <a:t>lab.ipynb</a:t>
            </a:r>
            <a:endParaRPr sz="15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363DAD0-644A-67A6-0DF2-8BE23027B452}"/>
              </a:ext>
            </a:extLst>
          </p:cNvPr>
          <p:cNvSpPr txBox="1"/>
          <p:nvPr/>
        </p:nvSpPr>
        <p:spPr>
          <a:xfrm>
            <a:off x="849311" y="1566212"/>
            <a:ext cx="10436299" cy="389080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sz="1500" b="1" dirty="0">
                <a:solidFill>
                  <a:srgbClr val="292929"/>
                </a:solidFill>
                <a:cs typeface="Calibri"/>
              </a:rPr>
              <a:t>Overview:</a:t>
            </a:r>
            <a:r>
              <a:rPr sz="1500" b="1" spc="-5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wrangling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involves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cleaning,</a:t>
            </a:r>
            <a:r>
              <a:rPr sz="15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transforming,</a:t>
            </a:r>
            <a:r>
              <a:rPr sz="15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and</a:t>
            </a:r>
            <a:r>
              <a:rPr sz="1500" spc="1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organizing</a:t>
            </a:r>
            <a:r>
              <a:rPr sz="1500" spc="-9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raw</a:t>
            </a:r>
            <a:r>
              <a:rPr sz="1500" spc="-8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into</a:t>
            </a:r>
            <a:r>
              <a:rPr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a</a:t>
            </a:r>
            <a:r>
              <a:rPr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structured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format </a:t>
            </a:r>
            <a:r>
              <a:rPr sz="1500" dirty="0">
                <a:solidFill>
                  <a:srgbClr val="292929"/>
                </a:solidFill>
                <a:cs typeface="Calibri"/>
              </a:rPr>
              <a:t>suitable</a:t>
            </a:r>
            <a:r>
              <a:rPr sz="15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for</a:t>
            </a:r>
            <a:r>
              <a:rPr sz="15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analysis.</a:t>
            </a:r>
            <a:endParaRPr sz="1500" dirty="0"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cs typeface="Calibri"/>
              </a:rPr>
              <a:t>Step</a:t>
            </a:r>
            <a:r>
              <a:rPr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1: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Cleaning</a:t>
            </a:r>
            <a:endParaRPr sz="1500" dirty="0">
              <a:cs typeface="Calibri"/>
            </a:endParaRPr>
          </a:p>
          <a:p>
            <a:pPr marL="749935" lvl="1" indent="-2800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749935" algn="l"/>
              </a:tabLst>
            </a:pPr>
            <a:r>
              <a:rPr sz="1500" dirty="0">
                <a:solidFill>
                  <a:srgbClr val="292929"/>
                </a:solidFill>
                <a:cs typeface="Calibri"/>
              </a:rPr>
              <a:t>Identify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and</a:t>
            </a:r>
            <a:r>
              <a:rPr sz="15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fill</a:t>
            </a:r>
            <a:r>
              <a:rPr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or</a:t>
            </a:r>
            <a:r>
              <a:rPr sz="15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cs typeface="Calibri"/>
              </a:rPr>
              <a:t>remove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missing</a:t>
            </a:r>
            <a:r>
              <a:rPr sz="15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values</a:t>
            </a:r>
            <a:r>
              <a:rPr sz="15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the</a:t>
            </a:r>
            <a:r>
              <a:rPr sz="1500" spc="2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dataset.</a:t>
            </a:r>
            <a:endParaRPr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697865" algn="l"/>
              </a:tabLst>
            </a:pPr>
            <a:r>
              <a:rPr sz="1500" dirty="0">
                <a:solidFill>
                  <a:srgbClr val="292929"/>
                </a:solidFill>
                <a:cs typeface="Calibri"/>
              </a:rPr>
              <a:t>Use</a:t>
            </a:r>
            <a:r>
              <a:rPr sz="15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appropriate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 imputation</a:t>
            </a:r>
            <a:r>
              <a:rPr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techniques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or</a:t>
            </a:r>
            <a:r>
              <a:rPr sz="1500" spc="-10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drop</a:t>
            </a:r>
            <a:r>
              <a:rPr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rows/columns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with</a:t>
            </a:r>
            <a:r>
              <a:rPr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excessive </a:t>
            </a:r>
            <a:r>
              <a:rPr sz="1500" dirty="0">
                <a:solidFill>
                  <a:srgbClr val="292929"/>
                </a:solidFill>
                <a:cs typeface="Calibri"/>
              </a:rPr>
              <a:t>missing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data.</a:t>
            </a:r>
            <a:endParaRPr sz="1500" dirty="0"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cs typeface="Calibri"/>
              </a:rPr>
              <a:t>Step</a:t>
            </a:r>
            <a:r>
              <a:rPr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2: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Transformation</a:t>
            </a:r>
            <a:endParaRPr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500" dirty="0">
                <a:solidFill>
                  <a:srgbClr val="292929"/>
                </a:solidFill>
                <a:cs typeface="Calibri"/>
              </a:rPr>
              <a:t>Convert</a:t>
            </a:r>
            <a:r>
              <a:rPr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types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to</a:t>
            </a:r>
            <a:r>
              <a:rPr sz="15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appropriate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formats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(e.g.,</a:t>
            </a:r>
            <a:r>
              <a:rPr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date-time,</a:t>
            </a:r>
            <a:r>
              <a:rPr sz="15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numerical).</a:t>
            </a:r>
            <a:endParaRPr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500" spc="-10" dirty="0">
                <a:solidFill>
                  <a:srgbClr val="292929"/>
                </a:solidFill>
                <a:cs typeface="Calibri"/>
              </a:rPr>
              <a:t>Standardize</a:t>
            </a:r>
            <a:r>
              <a:rPr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text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(e.g.,</a:t>
            </a:r>
            <a:r>
              <a:rPr sz="1500" spc="-10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lowercase,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remove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whitespace).</a:t>
            </a:r>
            <a:endParaRPr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500" spc="-10" dirty="0">
                <a:solidFill>
                  <a:srgbClr val="292929"/>
                </a:solidFill>
                <a:cs typeface="Calibri"/>
              </a:rPr>
              <a:t>Create</a:t>
            </a:r>
            <a:r>
              <a:rPr sz="15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new</a:t>
            </a:r>
            <a:r>
              <a:rPr sz="15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features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from</a:t>
            </a:r>
            <a:r>
              <a:rPr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existing</a:t>
            </a:r>
            <a:r>
              <a:rPr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(e.g.,</a:t>
            </a:r>
            <a:r>
              <a:rPr sz="15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extract</a:t>
            </a:r>
            <a:r>
              <a:rPr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year</a:t>
            </a:r>
            <a:r>
              <a:rPr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from</a:t>
            </a:r>
            <a:r>
              <a:rPr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date).</a:t>
            </a:r>
            <a:endParaRPr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500" spc="-10" dirty="0">
                <a:solidFill>
                  <a:srgbClr val="292929"/>
                </a:solidFill>
                <a:cs typeface="Calibri"/>
              </a:rPr>
              <a:t>Normalize/scale</a:t>
            </a:r>
            <a:r>
              <a:rPr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numerical</a:t>
            </a:r>
            <a:r>
              <a:rPr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features</a:t>
            </a:r>
            <a:r>
              <a:rPr sz="15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to</a:t>
            </a:r>
            <a:r>
              <a:rPr sz="15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cs typeface="Calibri"/>
              </a:rPr>
              <a:t>ensure</a:t>
            </a:r>
            <a:r>
              <a:rPr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cs typeface="Calibri"/>
              </a:rPr>
              <a:t>consistency.</a:t>
            </a:r>
            <a:endParaRPr lang="en-US" sz="1500" spc="-10" dirty="0">
              <a:solidFill>
                <a:srgbClr val="292929"/>
              </a:solidFill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45"/>
              </a:spcBef>
              <a:buClr>
                <a:srgbClr val="292929"/>
              </a:buClr>
              <a:buFont typeface="Arial"/>
              <a:buChar char="•"/>
              <a:tabLst>
                <a:tab pos="184150" algn="l"/>
              </a:tabLst>
            </a:pPr>
            <a:r>
              <a:rPr lang="en-US" sz="1500" dirty="0">
                <a:solidFill>
                  <a:srgbClr val="292929"/>
                </a:solidFill>
                <a:cs typeface="Calibri"/>
              </a:rPr>
              <a:t>Step</a:t>
            </a:r>
            <a:r>
              <a:rPr lang="en-US"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3: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Integration</a:t>
            </a:r>
            <a:endParaRPr lang="en-US"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Courier New"/>
              <a:buChar char="o"/>
              <a:tabLst>
                <a:tab pos="697865" algn="l"/>
              </a:tabLst>
            </a:pPr>
            <a:r>
              <a:rPr lang="en-US" sz="1500" dirty="0">
                <a:solidFill>
                  <a:srgbClr val="292929"/>
                </a:solidFill>
                <a:cs typeface="Calibri"/>
              </a:rPr>
              <a:t>Merge</a:t>
            </a:r>
            <a:r>
              <a:rPr lang="en-US"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datasets</a:t>
            </a:r>
            <a:r>
              <a:rPr lang="en-US" sz="1500" spc="-9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collected</a:t>
            </a:r>
            <a:r>
              <a:rPr lang="en-US"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from</a:t>
            </a:r>
            <a:r>
              <a:rPr lang="en-US"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different sources</a:t>
            </a:r>
            <a:r>
              <a:rPr lang="en-US"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(API,</a:t>
            </a:r>
            <a:r>
              <a:rPr lang="en-US" sz="15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web</a:t>
            </a:r>
            <a:r>
              <a:rPr lang="en-US"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scraping)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into</a:t>
            </a:r>
            <a:r>
              <a:rPr lang="en-US" sz="15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</a:t>
            </a:r>
            <a:r>
              <a:rPr lang="en-US"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single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cohesive</a:t>
            </a:r>
            <a:r>
              <a:rPr lang="en-US" sz="15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dataset.</a:t>
            </a:r>
            <a:endParaRPr lang="en-US"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lang="en-US" sz="1500" dirty="0">
                <a:solidFill>
                  <a:srgbClr val="292929"/>
                </a:solidFill>
                <a:cs typeface="Calibri"/>
              </a:rPr>
              <a:t>Ensure</a:t>
            </a:r>
            <a:r>
              <a:rPr lang="en-US" sz="15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consistent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column</a:t>
            </a:r>
            <a:r>
              <a:rPr lang="en-US" sz="15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names</a:t>
            </a:r>
            <a:r>
              <a:rPr lang="en-US"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5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5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formats</a:t>
            </a:r>
            <a:r>
              <a:rPr lang="en-US"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across</a:t>
            </a:r>
            <a:r>
              <a:rPr lang="en-US"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datasets.</a:t>
            </a:r>
            <a:endParaRPr lang="en-US" sz="1500" dirty="0"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sz="1500" dirty="0">
                <a:solidFill>
                  <a:srgbClr val="292929"/>
                </a:solidFill>
                <a:cs typeface="Calibri"/>
              </a:rPr>
              <a:t>Step</a:t>
            </a:r>
            <a:r>
              <a:rPr lang="en-US"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4: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Validation</a:t>
            </a:r>
            <a:endParaRPr lang="en-US"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lang="en-US" sz="1500" dirty="0">
                <a:solidFill>
                  <a:srgbClr val="292929"/>
                </a:solidFill>
                <a:cs typeface="Calibri"/>
              </a:rPr>
              <a:t>Check</a:t>
            </a:r>
            <a:r>
              <a:rPr lang="en-US" sz="1500" spc="-9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for</a:t>
            </a:r>
            <a:r>
              <a:rPr lang="en-US"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duplicate</a:t>
            </a:r>
            <a:r>
              <a:rPr lang="en-US" sz="15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records</a:t>
            </a:r>
            <a:r>
              <a:rPr lang="en-US" sz="15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5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remove</a:t>
            </a:r>
            <a:r>
              <a:rPr lang="en-US" sz="1500" spc="-8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them.</a:t>
            </a:r>
            <a:endParaRPr lang="en-US" sz="15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lang="en-US" sz="1500" spc="-10" dirty="0">
                <a:solidFill>
                  <a:srgbClr val="292929"/>
                </a:solidFill>
                <a:cs typeface="Calibri"/>
              </a:rPr>
              <a:t>Verify</a:t>
            </a:r>
            <a:r>
              <a:rPr lang="en-US"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5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accuracy</a:t>
            </a:r>
            <a:r>
              <a:rPr lang="en-US" sz="15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5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consistency</a:t>
            </a:r>
            <a:r>
              <a:rPr lang="en-US" sz="15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5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5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500" spc="-10" dirty="0">
                <a:solidFill>
                  <a:srgbClr val="292929"/>
                </a:solidFill>
                <a:cs typeface="Calibri"/>
              </a:rPr>
              <a:t>entries.</a:t>
            </a:r>
            <a:endParaRPr lang="en-US" sz="1500" dirty="0"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9A312FB-FF0B-2795-8D44-CEA31A102BFF}"/>
              </a:ext>
            </a:extLst>
          </p:cNvPr>
          <p:cNvSpPr txBox="1"/>
          <p:nvPr/>
        </p:nvSpPr>
        <p:spPr>
          <a:xfrm>
            <a:off x="930592" y="5797998"/>
            <a:ext cx="53365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292929"/>
                </a:solidFill>
                <a:cs typeface="Microsoft Sans Serif"/>
              </a:rPr>
              <a:t>GitHub</a:t>
            </a:r>
            <a:r>
              <a:rPr sz="14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400" spc="-185" dirty="0">
                <a:solidFill>
                  <a:srgbClr val="292929"/>
                </a:solidFill>
                <a:cs typeface="Microsoft Sans Serif"/>
              </a:rPr>
              <a:t>URL:</a:t>
            </a:r>
            <a:r>
              <a:rPr sz="14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1400" dirty="0">
                <a:solidFill>
                  <a:srgbClr val="292929"/>
                </a:solidFill>
                <a:cs typeface="Calibri"/>
              </a:rPr>
              <a:t>Module 01-3 Hands-on Lab Data </a:t>
            </a:r>
            <a:r>
              <a:rPr lang="en-US" sz="1400" dirty="0" err="1">
                <a:solidFill>
                  <a:srgbClr val="292929"/>
                </a:solidFill>
                <a:cs typeface="Calibri"/>
              </a:rPr>
              <a:t>wrangling.ipynb</a:t>
            </a:r>
            <a:endParaRPr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367F5-E8B2-6841-522D-480CB19C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331F-8780-A6A3-9C4F-361FB9C7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9FC5A0-601C-C694-A79B-BFDCBCBFA96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0DAB8E1B-048C-5DCA-2855-FC67E1D9342E}"/>
              </a:ext>
            </a:extLst>
          </p:cNvPr>
          <p:cNvGrpSpPr/>
          <p:nvPr/>
        </p:nvGrpSpPr>
        <p:grpSpPr>
          <a:xfrm>
            <a:off x="2998851" y="1474850"/>
            <a:ext cx="1536700" cy="1363980"/>
            <a:chOff x="2998851" y="1474850"/>
            <a:chExt cx="1536700" cy="136398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8B3C10FE-5CB0-862F-27D2-DA8FCE54DD75}"/>
                </a:ext>
              </a:extLst>
            </p:cNvPr>
            <p:cNvSpPr/>
            <p:nvPr/>
          </p:nvSpPr>
          <p:spPr>
            <a:xfrm>
              <a:off x="3238500" y="1704974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C4A762D-7507-027F-5992-A733EFF85769}"/>
                </a:ext>
              </a:extLst>
            </p:cNvPr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5E595B0-DC9E-59C8-5EB6-4038E2A95CD4}"/>
                </a:ext>
              </a:extLst>
            </p:cNvPr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5BF30B22-2A9D-5F95-AB62-91FC7EA3BC63}"/>
              </a:ext>
            </a:extLst>
          </p:cNvPr>
          <p:cNvSpPr txBox="1"/>
          <p:nvPr/>
        </p:nvSpPr>
        <p:spPr>
          <a:xfrm>
            <a:off x="3223895" y="1626615"/>
            <a:ext cx="108077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50">
              <a:latin typeface="Calibri"/>
              <a:cs typeface="Calibri"/>
            </a:endParaRPr>
          </a:p>
          <a:p>
            <a:pPr marL="36830" marR="59055" indent="289560">
              <a:lnSpc>
                <a:spcPts val="143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Values (pandas.isnull)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7B18CE73-8136-D64C-1059-0C94E2E7B23E}"/>
              </a:ext>
            </a:extLst>
          </p:cNvPr>
          <p:cNvGrpSpPr/>
          <p:nvPr/>
        </p:nvGrpSpPr>
        <p:grpSpPr>
          <a:xfrm>
            <a:off x="2998851" y="2617851"/>
            <a:ext cx="1536700" cy="1363980"/>
            <a:chOff x="2998851" y="2617851"/>
            <a:chExt cx="1536700" cy="1363980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538CE66-D110-EC7B-E0CF-E6FFBD1CA89A}"/>
                </a:ext>
              </a:extLst>
            </p:cNvPr>
            <p:cNvSpPr/>
            <p:nvPr/>
          </p:nvSpPr>
          <p:spPr>
            <a:xfrm>
              <a:off x="3238500" y="2847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0848F59E-7B03-F730-5F14-FC250EAD58C8}"/>
                </a:ext>
              </a:extLst>
            </p:cNvPr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AD547D17-8345-CA0A-2E8B-2BE0E85DFBEC}"/>
                </a:ext>
              </a:extLst>
            </p:cNvPr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B7EA338F-94A9-ABF3-1D81-9D9499F55B8C}"/>
              </a:ext>
            </a:extLst>
          </p:cNvPr>
          <p:cNvSpPr txBox="1"/>
          <p:nvPr/>
        </p:nvSpPr>
        <p:spPr>
          <a:xfrm>
            <a:off x="3210941" y="2769552"/>
            <a:ext cx="111442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Impute/Remove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(fillna/dropna)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7D4FA6F4-BF58-F9A3-4F43-7E65862BAAD9}"/>
              </a:ext>
            </a:extLst>
          </p:cNvPr>
          <p:cNvGrpSpPr/>
          <p:nvPr/>
        </p:nvGrpSpPr>
        <p:grpSpPr>
          <a:xfrm>
            <a:off x="2998851" y="3760851"/>
            <a:ext cx="1536700" cy="1363980"/>
            <a:chOff x="2998851" y="3760851"/>
            <a:chExt cx="1536700" cy="1363980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AFD6AB9-945D-67B7-5788-0F4C8F560559}"/>
                </a:ext>
              </a:extLst>
            </p:cNvPr>
            <p:cNvSpPr/>
            <p:nvPr/>
          </p:nvSpPr>
          <p:spPr>
            <a:xfrm>
              <a:off x="3238500" y="3990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93E6F908-E495-5CD3-1286-95BC809887F7}"/>
                </a:ext>
              </a:extLst>
            </p:cNvPr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2DF55E9B-509B-B0F4-7C87-85A0239E73B2}"/>
                </a:ext>
              </a:extLst>
            </p:cNvPr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0B6D8B2E-9C28-1DC1-5A55-E5B5C1498252}"/>
              </a:ext>
            </a:extLst>
          </p:cNvPr>
          <p:cNvSpPr txBox="1"/>
          <p:nvPr/>
        </p:nvSpPr>
        <p:spPr>
          <a:xfrm>
            <a:off x="3108070" y="3912806"/>
            <a:ext cx="131699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(pd.to_datetime, astype)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7F8517BF-8701-436B-7EB1-E747B1DF3EBF}"/>
              </a:ext>
            </a:extLst>
          </p:cNvPr>
          <p:cNvGrpSpPr/>
          <p:nvPr/>
        </p:nvGrpSpPr>
        <p:grpSpPr>
          <a:xfrm>
            <a:off x="2998851" y="4903851"/>
            <a:ext cx="2335530" cy="927100"/>
            <a:chOff x="2998851" y="4903851"/>
            <a:chExt cx="2335530" cy="927100"/>
          </a:xfrm>
        </p:grpSpPr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3DD65C4-5377-4582-AD97-F2A19BEE6877}"/>
                </a:ext>
              </a:extLst>
            </p:cNvPr>
            <p:cNvSpPr/>
            <p:nvPr/>
          </p:nvSpPr>
          <p:spPr>
            <a:xfrm>
              <a:off x="3314700" y="5057775"/>
              <a:ext cx="2019300" cy="142875"/>
            </a:xfrm>
            <a:custGeom>
              <a:avLst/>
              <a:gdLst/>
              <a:ahLst/>
              <a:cxnLst/>
              <a:rect l="l" t="t" r="r" b="b"/>
              <a:pathLst>
                <a:path w="2019300" h="142875">
                  <a:moveTo>
                    <a:pt x="201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019300" y="14287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11995C0-8D4B-D2BD-27D1-7E17FCDA430E}"/>
                </a:ext>
              </a:extLst>
            </p:cNvPr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40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3927886A-C665-A891-16CC-540B97FF84A4}"/>
                </a:ext>
              </a:extLst>
            </p:cNvPr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40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2">
            <a:extLst>
              <a:ext uri="{FF2B5EF4-FFF2-40B4-BE49-F238E27FC236}">
                <a16:creationId xmlns:a16="http://schemas.microsoft.com/office/drawing/2014/main" id="{4606044E-804D-D4F3-451D-B7D069BFD185}"/>
              </a:ext>
            </a:extLst>
          </p:cNvPr>
          <p:cNvSpPr txBox="1"/>
          <p:nvPr/>
        </p:nvSpPr>
        <p:spPr>
          <a:xfrm>
            <a:off x="3208020" y="5147691"/>
            <a:ext cx="1116330" cy="40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0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50">
              <a:latin typeface="Calibri"/>
              <a:cs typeface="Calibri"/>
            </a:endParaRPr>
          </a:p>
          <a:p>
            <a:pPr marL="36830">
              <a:lnSpc>
                <a:spcPts val="1460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(str.lower,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strip)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5" name="object 23">
            <a:extLst>
              <a:ext uri="{FF2B5EF4-FFF2-40B4-BE49-F238E27FC236}">
                <a16:creationId xmlns:a16="http://schemas.microsoft.com/office/drawing/2014/main" id="{EA0EDC54-3EB6-21B3-8D53-5FA3FABDF589}"/>
              </a:ext>
            </a:extLst>
          </p:cNvPr>
          <p:cNvGrpSpPr/>
          <p:nvPr/>
        </p:nvGrpSpPr>
        <p:grpSpPr>
          <a:xfrm>
            <a:off x="5027676" y="3990975"/>
            <a:ext cx="1536700" cy="1840230"/>
            <a:chOff x="5027676" y="3990975"/>
            <a:chExt cx="1536700" cy="1840230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56D1607D-C6DA-461A-D2A8-13D41D27E355}"/>
                </a:ext>
              </a:extLst>
            </p:cNvPr>
            <p:cNvSpPr/>
            <p:nvPr/>
          </p:nvSpPr>
          <p:spPr>
            <a:xfrm>
              <a:off x="5267325" y="3990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4D45E8E7-88EC-4367-FC58-8607C9AA8C1F}"/>
                </a:ext>
              </a:extLst>
            </p:cNvPr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39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65D0744-32CF-9544-33F8-38419B8DB6BF}"/>
                </a:ext>
              </a:extLst>
            </p:cNvPr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39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7">
            <a:extLst>
              <a:ext uri="{FF2B5EF4-FFF2-40B4-BE49-F238E27FC236}">
                <a16:creationId xmlns:a16="http://schemas.microsoft.com/office/drawing/2014/main" id="{BBD824F7-C09C-3522-CA24-7739D240C7B3}"/>
              </a:ext>
            </a:extLst>
          </p:cNvPr>
          <p:cNvSpPr txBox="1"/>
          <p:nvPr/>
        </p:nvSpPr>
        <p:spPr>
          <a:xfrm>
            <a:off x="5109590" y="5056187"/>
            <a:ext cx="136652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Engineering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(create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0" name="object 28">
            <a:extLst>
              <a:ext uri="{FF2B5EF4-FFF2-40B4-BE49-F238E27FC236}">
                <a16:creationId xmlns:a16="http://schemas.microsoft.com/office/drawing/2014/main" id="{66E9A72D-CAD1-ABA6-CC22-DB86BA09595E}"/>
              </a:ext>
            </a:extLst>
          </p:cNvPr>
          <p:cNvGrpSpPr/>
          <p:nvPr/>
        </p:nvGrpSpPr>
        <p:grpSpPr>
          <a:xfrm>
            <a:off x="5027676" y="2847975"/>
            <a:ext cx="1536700" cy="1840230"/>
            <a:chOff x="5027676" y="2847975"/>
            <a:chExt cx="1536700" cy="1840230"/>
          </a:xfrm>
        </p:grpSpPr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27A5B6B7-312A-5E5A-8AA8-C3EC096AF137}"/>
                </a:ext>
              </a:extLst>
            </p:cNvPr>
            <p:cNvSpPr/>
            <p:nvPr/>
          </p:nvSpPr>
          <p:spPr>
            <a:xfrm>
              <a:off x="5267325" y="2847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58444A18-DF6B-F257-A81E-B2FB7D30245E}"/>
                </a:ext>
              </a:extLst>
            </p:cNvPr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9F959ADA-E824-AA17-A34F-86022685FFAE}"/>
                </a:ext>
              </a:extLst>
            </p:cNvPr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1F00EE17-AA55-FE52-2181-9F050A3872A2}"/>
              </a:ext>
            </a:extLst>
          </p:cNvPr>
          <p:cNvSpPr txBox="1"/>
          <p:nvPr/>
        </p:nvSpPr>
        <p:spPr>
          <a:xfrm>
            <a:off x="5237226" y="3822128"/>
            <a:ext cx="1114425" cy="7734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ctr">
              <a:lnSpc>
                <a:spcPct val="96800"/>
              </a:lnSpc>
              <a:spcBef>
                <a:spcPts val="17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Normalize/Scale Features (MinMaxScaler, StandardScaler)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17A7DEAA-8FF3-64EC-9827-144577549A5E}"/>
              </a:ext>
            </a:extLst>
          </p:cNvPr>
          <p:cNvGrpSpPr/>
          <p:nvPr/>
        </p:nvGrpSpPr>
        <p:grpSpPr>
          <a:xfrm>
            <a:off x="5027676" y="1704975"/>
            <a:ext cx="1536700" cy="1840230"/>
            <a:chOff x="5027676" y="1704975"/>
            <a:chExt cx="1536700" cy="1840230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FC92FD93-6088-6D07-72B7-E1F427E8FBDF}"/>
                </a:ext>
              </a:extLst>
            </p:cNvPr>
            <p:cNvSpPr/>
            <p:nvPr/>
          </p:nvSpPr>
          <p:spPr>
            <a:xfrm>
              <a:off x="5267325" y="1704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AF645597-BF7D-6948-5ACB-9A4CF9AC3F9C}"/>
                </a:ext>
              </a:extLst>
            </p:cNvPr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5B8D8F91-787A-60C3-F057-C2D5E75942B8}"/>
                </a:ext>
              </a:extLst>
            </p:cNvPr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7EE2ADB2-10F6-B730-032E-3218006625FE}"/>
              </a:ext>
            </a:extLst>
          </p:cNvPr>
          <p:cNvSpPr txBox="1"/>
          <p:nvPr/>
        </p:nvSpPr>
        <p:spPr>
          <a:xfrm>
            <a:off x="5144770" y="2769552"/>
            <a:ext cx="129730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82575" marR="5080" indent="-26987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DataFrames (pd.merge, pd.concat)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0" name="object 38">
            <a:extLst>
              <a:ext uri="{FF2B5EF4-FFF2-40B4-BE49-F238E27FC236}">
                <a16:creationId xmlns:a16="http://schemas.microsoft.com/office/drawing/2014/main" id="{3A756C03-643B-171F-393E-F9AB7A343D39}"/>
              </a:ext>
            </a:extLst>
          </p:cNvPr>
          <p:cNvGrpSpPr/>
          <p:nvPr/>
        </p:nvGrpSpPr>
        <p:grpSpPr>
          <a:xfrm>
            <a:off x="5027676" y="1474850"/>
            <a:ext cx="2335530" cy="927100"/>
            <a:chOff x="5027676" y="1474850"/>
            <a:chExt cx="2335530" cy="927100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5197CBF3-3F26-07AE-946E-503C12D3F1E1}"/>
                </a:ext>
              </a:extLst>
            </p:cNvPr>
            <p:cNvSpPr/>
            <p:nvPr/>
          </p:nvSpPr>
          <p:spPr>
            <a:xfrm>
              <a:off x="5334000" y="1638299"/>
              <a:ext cx="2028825" cy="133350"/>
            </a:xfrm>
            <a:custGeom>
              <a:avLst/>
              <a:gdLst/>
              <a:ahLst/>
              <a:cxnLst/>
              <a:rect l="l" t="t" r="r" b="b"/>
              <a:pathLst>
                <a:path w="2028825" h="133350">
                  <a:moveTo>
                    <a:pt x="20288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028825" y="13335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68D8FDC3-2A27-1F4E-89D5-799642E5B524}"/>
                </a:ext>
              </a:extLst>
            </p:cNvPr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8CD3DB1-0C53-47BA-348F-5FADA8DF09DF}"/>
                </a:ext>
              </a:extLst>
            </p:cNvPr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2">
            <a:extLst>
              <a:ext uri="{FF2B5EF4-FFF2-40B4-BE49-F238E27FC236}">
                <a16:creationId xmlns:a16="http://schemas.microsoft.com/office/drawing/2014/main" id="{70F2B93C-74DB-B8DC-4047-A57561FD8C79}"/>
              </a:ext>
            </a:extLst>
          </p:cNvPr>
          <p:cNvSpPr txBox="1"/>
          <p:nvPr/>
        </p:nvSpPr>
        <p:spPr>
          <a:xfrm>
            <a:off x="5108955" y="1626615"/>
            <a:ext cx="136842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4445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(align</a:t>
            </a:r>
            <a:r>
              <a:rPr sz="12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types)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5" name="object 43">
            <a:extLst>
              <a:ext uri="{FF2B5EF4-FFF2-40B4-BE49-F238E27FC236}">
                <a16:creationId xmlns:a16="http://schemas.microsoft.com/office/drawing/2014/main" id="{4E34A939-ACAC-0B43-8236-68B7759C3098}"/>
              </a:ext>
            </a:extLst>
          </p:cNvPr>
          <p:cNvGrpSpPr/>
          <p:nvPr/>
        </p:nvGrpSpPr>
        <p:grpSpPr>
          <a:xfrm>
            <a:off x="7056501" y="1474850"/>
            <a:ext cx="1527175" cy="1363980"/>
            <a:chOff x="7056501" y="1474850"/>
            <a:chExt cx="1527175" cy="1363980"/>
          </a:xfrm>
        </p:grpSpPr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428217DB-17EC-A28F-2337-2EFF6EDEA3CC}"/>
                </a:ext>
              </a:extLst>
            </p:cNvPr>
            <p:cNvSpPr/>
            <p:nvPr/>
          </p:nvSpPr>
          <p:spPr>
            <a:xfrm>
              <a:off x="7296150" y="1704974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203DD7B-A5C0-F6BD-E231-D8B28CFEB7B8}"/>
                </a:ext>
              </a:extLst>
            </p:cNvPr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4B2ED81E-3E5D-84F6-AD5A-5DD598281C7D}"/>
                </a:ext>
              </a:extLst>
            </p:cNvPr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7">
            <a:extLst>
              <a:ext uri="{FF2B5EF4-FFF2-40B4-BE49-F238E27FC236}">
                <a16:creationId xmlns:a16="http://schemas.microsoft.com/office/drawing/2014/main" id="{B08E9E38-0B52-D005-645A-BE2D43E1EEBA}"/>
              </a:ext>
            </a:extLst>
          </p:cNvPr>
          <p:cNvSpPr txBox="1"/>
          <p:nvPr/>
        </p:nvSpPr>
        <p:spPr>
          <a:xfrm>
            <a:off x="7125334" y="1626615"/>
            <a:ext cx="139128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Duplicates (pd.duplicated,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drop)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50" name="object 48">
            <a:extLst>
              <a:ext uri="{FF2B5EF4-FFF2-40B4-BE49-F238E27FC236}">
                <a16:creationId xmlns:a16="http://schemas.microsoft.com/office/drawing/2014/main" id="{71B7C2C8-DC9A-1DC5-05DD-757DC4088089}"/>
              </a:ext>
            </a:extLst>
          </p:cNvPr>
          <p:cNvGrpSpPr/>
          <p:nvPr/>
        </p:nvGrpSpPr>
        <p:grpSpPr>
          <a:xfrm>
            <a:off x="7056501" y="2617851"/>
            <a:ext cx="1527175" cy="927100"/>
            <a:chOff x="7056501" y="2617851"/>
            <a:chExt cx="1527175" cy="927100"/>
          </a:xfrm>
        </p:grpSpPr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574AF7A0-2B2D-CE28-25AE-02B776B438FF}"/>
                </a:ext>
              </a:extLst>
            </p:cNvPr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99B178B4-3C51-0BC1-0DEC-04C2D45205BF}"/>
                </a:ext>
              </a:extLst>
            </p:cNvPr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1">
            <a:extLst>
              <a:ext uri="{FF2B5EF4-FFF2-40B4-BE49-F238E27FC236}">
                <a16:creationId xmlns:a16="http://schemas.microsoft.com/office/drawing/2014/main" id="{3CB5ADEB-FDA3-C9EB-0661-6FE3782507A6}"/>
              </a:ext>
            </a:extLst>
          </p:cNvPr>
          <p:cNvSpPr txBox="1"/>
          <p:nvPr/>
        </p:nvSpPr>
        <p:spPr>
          <a:xfrm>
            <a:off x="7128891" y="2769552"/>
            <a:ext cx="137795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50">
              <a:latin typeface="Calibri"/>
              <a:cs typeface="Calibri"/>
            </a:endParaRPr>
          </a:p>
          <a:p>
            <a:pPr marL="5080" algn="ctr">
              <a:lnSpc>
                <a:spcPts val="142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(consistency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checks)</a:t>
            </a:r>
            <a:endParaRPr sz="1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27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F4732-FC2B-D967-1324-E6252A70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86173-47A5-748A-A1A1-A5296504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8DCA2C-8F97-7E90-0F3F-ED6C0A46FB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763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en-US" sz="1200" b="1" dirty="0">
                <a:solidFill>
                  <a:srgbClr val="292929"/>
                </a:solidFill>
                <a:cs typeface="Calibri"/>
              </a:rPr>
              <a:t>Charts</a:t>
            </a:r>
            <a:r>
              <a:rPr lang="en-US" sz="1200" b="1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Plotted:</a:t>
            </a:r>
            <a:endParaRPr lang="en-US" sz="1200" dirty="0"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202565" algn="l"/>
              </a:tabLst>
            </a:pP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Histograms:</a:t>
            </a:r>
            <a:endParaRPr lang="en-US" sz="1200" b="1" spc="-10" dirty="0">
              <a:cs typeface="Calibri"/>
            </a:endParaRPr>
          </a:p>
          <a:p>
            <a:pPr marL="12700" indent="0" algn="just">
              <a:lnSpc>
                <a:spcPct val="100000"/>
              </a:lnSpc>
              <a:spcBef>
                <a:spcPts val="830"/>
              </a:spcBef>
              <a:buNone/>
              <a:tabLst>
                <a:tab pos="20256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visualize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distribution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numerical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variables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such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launch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success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rates,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payload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mass, and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flight number.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Helps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in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understanding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spread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central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tendency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data,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identifying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outliers,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assessing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skewness.</a:t>
            </a:r>
            <a:endParaRPr lang="en-US" sz="1200" dirty="0"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 startAt="2"/>
              <a:tabLst>
                <a:tab pos="202565" algn="l"/>
              </a:tabLst>
            </a:pPr>
            <a:r>
              <a:rPr lang="en-US" sz="1200" b="1" dirty="0">
                <a:solidFill>
                  <a:srgbClr val="292929"/>
                </a:solidFill>
                <a:cs typeface="Calibri"/>
              </a:rPr>
              <a:t>Bar</a:t>
            </a:r>
            <a:r>
              <a:rPr lang="en-US" sz="1200" b="1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Charts:</a:t>
            </a:r>
            <a:endParaRPr lang="en-US" sz="1200" dirty="0">
              <a:cs typeface="Calibri"/>
            </a:endParaRPr>
          </a:p>
          <a:p>
            <a:pPr marL="12700" marR="201930" lvl="1" indent="0">
              <a:lnSpc>
                <a:spcPts val="1650"/>
              </a:lnSpc>
              <a:spcBef>
                <a:spcPts val="1005"/>
              </a:spcBef>
              <a:buNone/>
              <a:tabLst>
                <a:tab pos="242570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compare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categorical</a:t>
            </a:r>
            <a:r>
              <a:rPr lang="en-US" sz="1200" spc="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variables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such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launch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outcomes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(success/failure)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across</a:t>
            </a:r>
            <a:r>
              <a:rPr lang="en-US" sz="1200" spc="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different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categories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like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launch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sites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rocket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types.</a:t>
            </a:r>
            <a:r>
              <a:rPr lang="en-US" sz="1200" spc="-10" dirty="0"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Provides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clear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comparison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frequencies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proportions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within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categorical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data,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highlighting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patterns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trends.</a:t>
            </a:r>
            <a:endParaRPr lang="en-US" sz="1200" dirty="0"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25"/>
              </a:spcBef>
              <a:buAutoNum type="arabicPeriod" startAt="3"/>
              <a:tabLst>
                <a:tab pos="202565" algn="l"/>
              </a:tabLst>
            </a:pPr>
            <a:r>
              <a:rPr lang="en-US" sz="1200" b="1" dirty="0">
                <a:solidFill>
                  <a:srgbClr val="292929"/>
                </a:solidFill>
                <a:cs typeface="Calibri"/>
              </a:rPr>
              <a:t>Line</a:t>
            </a:r>
            <a:r>
              <a:rPr lang="en-US" sz="1200" b="1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Charts:</a:t>
            </a:r>
            <a:endParaRPr lang="en-US" sz="1200" b="1" spc="-10" dirty="0">
              <a:cs typeface="Calibri"/>
            </a:endParaRPr>
          </a:p>
          <a:p>
            <a:pPr marL="12700" indent="0">
              <a:lnSpc>
                <a:spcPct val="100000"/>
              </a:lnSpc>
              <a:spcBef>
                <a:spcPts val="825"/>
              </a:spcBef>
              <a:buNone/>
              <a:tabLst>
                <a:tab pos="20256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track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trends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over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time,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such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success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rate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Falcon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9</a:t>
            </a:r>
            <a:r>
              <a:rPr lang="en-US" sz="12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launches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across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different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years.</a:t>
            </a:r>
            <a:r>
              <a:rPr lang="en-US" sz="1200" spc="-10" dirty="0"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Reveals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temporal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patterns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helps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in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understanding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performance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trends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</a:t>
            </a:r>
            <a:r>
              <a:rPr lang="en-US" sz="12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changes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over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specific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periods.</a:t>
            </a:r>
          </a:p>
          <a:p>
            <a:pPr marL="203200" indent="-19050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Font typeface="Calibri"/>
              <a:buAutoNum type="arabicPeriod" startAt="4"/>
              <a:tabLst>
                <a:tab pos="203200" algn="l"/>
              </a:tabLst>
            </a:pP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Scatter</a:t>
            </a:r>
            <a:r>
              <a:rPr lang="en-US" sz="1200" b="1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Plots:</a:t>
            </a:r>
            <a:endParaRPr lang="en-US" sz="1200" b="1" spc="-10" dirty="0">
              <a:cs typeface="Calibri"/>
            </a:endParaRPr>
          </a:p>
          <a:p>
            <a:pPr marL="12700" indent="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None/>
              <a:tabLst>
                <a:tab pos="203200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explore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relationships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between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two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numerical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variables,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such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payload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mass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vs.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launch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success.</a:t>
            </a:r>
            <a:r>
              <a:rPr lang="en-US" sz="1200" dirty="0"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Identifies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correlations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dependencies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between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variables,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visualizing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how one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variable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changes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concerning another.</a:t>
            </a:r>
            <a:endParaRPr lang="en-US" sz="1200" dirty="0">
              <a:cs typeface="Calibri"/>
            </a:endParaRPr>
          </a:p>
          <a:p>
            <a:pPr marL="203835" indent="-191135">
              <a:lnSpc>
                <a:spcPct val="100000"/>
              </a:lnSpc>
              <a:spcBef>
                <a:spcPts val="830"/>
              </a:spcBef>
              <a:buFont typeface="Calibri"/>
              <a:buAutoNum type="arabicPeriod" startAt="5"/>
              <a:tabLst>
                <a:tab pos="203835" algn="l"/>
              </a:tabLst>
            </a:pP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Heatmaps:</a:t>
            </a:r>
            <a:endParaRPr lang="en-US" sz="1200" b="1" spc="-10" dirty="0">
              <a:cs typeface="Calibri"/>
            </a:endParaRPr>
          </a:p>
          <a:p>
            <a:pPr marL="12700" indent="0">
              <a:lnSpc>
                <a:spcPct val="100000"/>
              </a:lnSpc>
              <a:spcBef>
                <a:spcPts val="830"/>
              </a:spcBef>
              <a:buNone/>
              <a:tabLst>
                <a:tab pos="20383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visualize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correlation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matrices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between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multiple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numerical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variables.</a:t>
            </a:r>
            <a:r>
              <a:rPr lang="en-US" sz="1200" spc="-10" dirty="0"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Helps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in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identifying</a:t>
            </a:r>
            <a:r>
              <a:rPr lang="en-US" sz="12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strong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correlations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(positive or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negative)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between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variables,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aiding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feature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selection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or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understanding multicollinearity.</a:t>
            </a:r>
            <a:endParaRPr lang="en-US" sz="1200" dirty="0"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00"/>
              </a:spcBef>
              <a:buFont typeface="Calibri"/>
              <a:buAutoNum type="arabicPeriod" startAt="6"/>
              <a:tabLst>
                <a:tab pos="202565" algn="l"/>
              </a:tabLst>
            </a:pPr>
            <a:r>
              <a:rPr lang="en-US" sz="1200" b="1" dirty="0">
                <a:solidFill>
                  <a:srgbClr val="292929"/>
                </a:solidFill>
                <a:cs typeface="Calibri"/>
              </a:rPr>
              <a:t>Box</a:t>
            </a:r>
            <a:r>
              <a:rPr lang="en-US" sz="1200" b="1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Plots:</a:t>
            </a:r>
            <a:endParaRPr lang="en-US" sz="1200" dirty="0">
              <a:cs typeface="Calibri"/>
            </a:endParaRPr>
          </a:p>
          <a:p>
            <a:pPr marL="141605" lvl="1" indent="0">
              <a:lnSpc>
                <a:spcPct val="100000"/>
              </a:lnSpc>
              <a:spcBef>
                <a:spcPts val="755"/>
              </a:spcBef>
              <a:buNone/>
              <a:tabLst>
                <a:tab pos="242570" algn="l"/>
              </a:tabLst>
            </a:pPr>
            <a:r>
              <a:rPr lang="en-US" sz="1200" spc="-1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display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distribution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numerical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through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their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quartiles.</a:t>
            </a:r>
            <a:r>
              <a:rPr lang="en-US" sz="1200" spc="-10" dirty="0"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Visualizes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spread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skewness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of</a:t>
            </a:r>
            <a:r>
              <a:rPr lang="en-US" sz="1200" spc="-8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data,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highlighting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outliers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comparing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distributions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across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different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categories.</a:t>
            </a:r>
            <a:endParaRPr lang="en-US" sz="1200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1200" b="1" dirty="0" err="1">
                <a:solidFill>
                  <a:srgbClr val="292929"/>
                </a:solidFill>
                <a:cs typeface="Calibri"/>
              </a:rPr>
              <a:t>Github</a:t>
            </a:r>
            <a:r>
              <a:rPr lang="en-US" sz="1200" b="1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dirty="0">
                <a:solidFill>
                  <a:srgbClr val="292929"/>
                </a:solidFill>
                <a:cs typeface="Calibri"/>
              </a:rPr>
              <a:t>URL: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Module 02-1 Hands-on Lab Complete the EDA with </a:t>
            </a:r>
            <a:r>
              <a:rPr lang="en-US" sz="1200" dirty="0" err="1">
                <a:solidFill>
                  <a:srgbClr val="292929"/>
                </a:solidFill>
                <a:cs typeface="Calibri"/>
              </a:rPr>
              <a:t>SQL.ipynb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9E5DD-B286-2553-0CEE-4DE4DAF59B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2078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1610" y="1409542"/>
            <a:ext cx="103043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lang="en-US" sz="1200" spc="110" dirty="0">
                <a:cs typeface="Arial MT"/>
              </a:rPr>
              <a:t>Performed</a:t>
            </a:r>
            <a:r>
              <a:rPr lang="en-US" sz="1200" spc="-12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SQL</a:t>
            </a:r>
            <a:r>
              <a:rPr lang="en-US" sz="1200" spc="-120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queries: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tabLst>
                <a:tab pos="1056640" algn="l"/>
              </a:tabLst>
            </a:pPr>
            <a:r>
              <a:rPr lang="en-US" sz="1200" spc="50" dirty="0">
                <a:cs typeface="Arial MT"/>
              </a:rPr>
              <a:t>Displaying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names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135" dirty="0">
                <a:cs typeface="Arial MT"/>
              </a:rPr>
              <a:t>of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unique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launch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sites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in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50" dirty="0">
                <a:cs typeface="Arial MT"/>
              </a:rPr>
              <a:t>space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50" dirty="0">
                <a:cs typeface="Arial MT"/>
              </a:rPr>
              <a:t>mission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50" dirty="0">
                <a:cs typeface="Arial MT"/>
              </a:rPr>
              <a:t>Displaying</a:t>
            </a:r>
            <a:r>
              <a:rPr lang="en-US" sz="1200" spc="-10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5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records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where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launch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sites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105" dirty="0">
                <a:cs typeface="Arial MT"/>
              </a:rPr>
              <a:t>begin</a:t>
            </a:r>
            <a:r>
              <a:rPr lang="en-US" sz="1200" spc="-10" dirty="0">
                <a:cs typeface="Arial MT"/>
              </a:rPr>
              <a:t> </a:t>
            </a:r>
            <a:r>
              <a:rPr lang="en-US" sz="1200" spc="130" dirty="0">
                <a:cs typeface="Arial MT"/>
              </a:rPr>
              <a:t>with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string</a:t>
            </a:r>
            <a:r>
              <a:rPr lang="en-US" sz="1200" spc="-5" dirty="0">
                <a:cs typeface="Arial MT"/>
              </a:rPr>
              <a:t> </a:t>
            </a:r>
            <a:r>
              <a:rPr lang="en-US" sz="1200" spc="-10" dirty="0">
                <a:cs typeface="Arial MT"/>
              </a:rPr>
              <a:t>‘CCA'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50" dirty="0">
                <a:cs typeface="Arial MT"/>
              </a:rPr>
              <a:t>Displaying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-3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total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payload</a:t>
            </a:r>
            <a:r>
              <a:rPr lang="en-US" sz="1200" spc="-3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mass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carried</a:t>
            </a:r>
            <a:r>
              <a:rPr lang="en-US" sz="1200" spc="-3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by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boosters</a:t>
            </a:r>
            <a:r>
              <a:rPr lang="en-US" sz="1200" spc="-3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launched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by</a:t>
            </a:r>
            <a:r>
              <a:rPr lang="en-US" sz="1200" spc="-30" dirty="0">
                <a:cs typeface="Arial MT"/>
              </a:rPr>
              <a:t> </a:t>
            </a:r>
            <a:r>
              <a:rPr lang="en-US" sz="1200" spc="-20" dirty="0">
                <a:cs typeface="Arial MT"/>
              </a:rPr>
              <a:t>NASA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-10" dirty="0">
                <a:cs typeface="Arial MT"/>
              </a:rPr>
              <a:t>(CRS)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50" dirty="0">
                <a:cs typeface="Arial MT"/>
              </a:rPr>
              <a:t>Displaying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average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payload</a:t>
            </a:r>
            <a:r>
              <a:rPr lang="en-US" sz="1200" spc="-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mass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carried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by</a:t>
            </a:r>
            <a:r>
              <a:rPr lang="en-US" sz="1200" spc="-10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booster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spc="50" dirty="0">
                <a:cs typeface="Arial MT"/>
              </a:rPr>
              <a:t>version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F9</a:t>
            </a:r>
            <a:r>
              <a:rPr lang="en-US" sz="1200" spc="-10" dirty="0">
                <a:cs typeface="Arial MT"/>
              </a:rPr>
              <a:t> </a:t>
            </a:r>
            <a:r>
              <a:rPr lang="en-US" sz="1200" spc="-20" dirty="0">
                <a:cs typeface="Arial MT"/>
              </a:rPr>
              <a:t>v1.1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70" dirty="0">
                <a:cs typeface="Arial MT"/>
              </a:rPr>
              <a:t>Listing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date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when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80" dirty="0">
                <a:cs typeface="Arial MT"/>
              </a:rPr>
              <a:t>first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successful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landing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120" dirty="0">
                <a:cs typeface="Arial MT"/>
              </a:rPr>
              <a:t>outcome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in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110" dirty="0">
                <a:cs typeface="Arial MT"/>
              </a:rPr>
              <a:t>ground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pad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was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50" dirty="0">
                <a:cs typeface="Arial MT"/>
              </a:rPr>
              <a:t>achieved</a:t>
            </a:r>
            <a:endParaRPr lang="en-US" sz="1200" dirty="0"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tabLst>
                <a:tab pos="1056640" algn="l"/>
              </a:tabLst>
            </a:pPr>
            <a:r>
              <a:rPr lang="en-US" sz="1200" spc="70" dirty="0">
                <a:cs typeface="Arial MT"/>
              </a:rPr>
              <a:t>Listing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names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135" dirty="0">
                <a:cs typeface="Arial MT"/>
              </a:rPr>
              <a:t>of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boosters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125" dirty="0">
                <a:cs typeface="Arial MT"/>
              </a:rPr>
              <a:t>which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have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success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in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drone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ship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and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have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payload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mass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greater</a:t>
            </a:r>
            <a:r>
              <a:rPr lang="en-US" sz="1200" spc="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than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254" dirty="0">
                <a:cs typeface="Arial MT"/>
              </a:rPr>
              <a:t>4000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but </a:t>
            </a:r>
            <a:r>
              <a:rPr lang="en-US" sz="1200" dirty="0">
                <a:cs typeface="Arial MT"/>
              </a:rPr>
              <a:t>less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than</a:t>
            </a:r>
            <a:r>
              <a:rPr lang="en-US" sz="1200" spc="-35" dirty="0">
                <a:cs typeface="Arial MT"/>
              </a:rPr>
              <a:t> </a:t>
            </a:r>
            <a:r>
              <a:rPr lang="en-US" sz="1200" spc="240" dirty="0">
                <a:cs typeface="Arial MT"/>
              </a:rPr>
              <a:t>6000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70" dirty="0">
                <a:cs typeface="Arial MT"/>
              </a:rPr>
              <a:t>Listing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total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110" dirty="0">
                <a:cs typeface="Arial MT"/>
              </a:rPr>
              <a:t>number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135" dirty="0">
                <a:cs typeface="Arial MT"/>
              </a:rPr>
              <a:t>of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successful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and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55" dirty="0">
                <a:cs typeface="Arial MT"/>
              </a:rPr>
              <a:t>failure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mission</a:t>
            </a:r>
            <a:r>
              <a:rPr lang="en-US" sz="1200" spc="-25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outcomes</a:t>
            </a:r>
            <a:endParaRPr lang="en-US" sz="1200" dirty="0"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tabLst>
                <a:tab pos="1056640" algn="l"/>
              </a:tabLst>
            </a:pPr>
            <a:r>
              <a:rPr lang="en-US" sz="1200" spc="70" dirty="0">
                <a:cs typeface="Arial MT"/>
              </a:rPr>
              <a:t>Listing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names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135" dirty="0">
                <a:cs typeface="Arial MT"/>
              </a:rPr>
              <a:t>of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booster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versions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25" dirty="0">
                <a:cs typeface="Arial MT"/>
              </a:rPr>
              <a:t>which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have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carried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maximum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60" dirty="0">
                <a:cs typeface="Arial MT"/>
              </a:rPr>
              <a:t>payload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-20" dirty="0">
                <a:cs typeface="Arial MT"/>
              </a:rPr>
              <a:t>mass</a:t>
            </a:r>
            <a:endParaRPr lang="en-US" sz="1200" dirty="0"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tabLst>
                <a:tab pos="1056640" algn="l"/>
              </a:tabLst>
            </a:pPr>
            <a:r>
              <a:rPr lang="en-US" sz="1200" spc="70" dirty="0">
                <a:cs typeface="Arial MT"/>
              </a:rPr>
              <a:t>Listing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75" dirty="0">
                <a:cs typeface="Arial MT"/>
              </a:rPr>
              <a:t>failed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landing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outcomes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in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drone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ship,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their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booster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versions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and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launch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55" dirty="0">
                <a:cs typeface="Arial MT"/>
              </a:rPr>
              <a:t>site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names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for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95" dirty="0">
                <a:cs typeface="Arial MT"/>
              </a:rPr>
              <a:t>months</a:t>
            </a:r>
            <a:r>
              <a:rPr lang="en-US" sz="1200" spc="10" dirty="0">
                <a:cs typeface="Arial MT"/>
              </a:rPr>
              <a:t> </a:t>
            </a:r>
            <a:r>
              <a:rPr lang="en-US" sz="1200" spc="-25" dirty="0">
                <a:cs typeface="Arial MT"/>
              </a:rPr>
              <a:t>in </a:t>
            </a:r>
            <a:r>
              <a:rPr lang="en-US" sz="1200" dirty="0">
                <a:cs typeface="Arial MT"/>
              </a:rPr>
              <a:t>year</a:t>
            </a:r>
            <a:r>
              <a:rPr lang="en-US" sz="1200" spc="65" dirty="0">
                <a:cs typeface="Arial MT"/>
              </a:rPr>
              <a:t> </a:t>
            </a:r>
            <a:r>
              <a:rPr lang="en-US" sz="1200" spc="-20" dirty="0">
                <a:cs typeface="Arial MT"/>
              </a:rPr>
              <a:t>2015</a:t>
            </a:r>
            <a:endParaRPr lang="en-US" sz="1200" dirty="0"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tabLst>
                <a:tab pos="1056640" algn="l"/>
              </a:tabLst>
            </a:pPr>
            <a:r>
              <a:rPr lang="en-US" sz="1200" dirty="0">
                <a:cs typeface="Arial MT"/>
              </a:rPr>
              <a:t>Ranking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120" dirty="0">
                <a:cs typeface="Arial MT"/>
              </a:rPr>
              <a:t>count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35" dirty="0">
                <a:cs typeface="Arial MT"/>
              </a:rPr>
              <a:t>of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landing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outcomes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(such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as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Failure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70" dirty="0">
                <a:cs typeface="Arial MT"/>
              </a:rPr>
              <a:t>(drone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50" dirty="0">
                <a:cs typeface="Arial MT"/>
              </a:rPr>
              <a:t>ship)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or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Success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(ground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dirty="0">
                <a:cs typeface="Arial MT"/>
              </a:rPr>
              <a:t>pad))</a:t>
            </a:r>
            <a:r>
              <a:rPr lang="en-US" sz="1200" spc="1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between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100" dirty="0">
                <a:cs typeface="Arial MT"/>
              </a:rPr>
              <a:t>the</a:t>
            </a:r>
            <a:r>
              <a:rPr lang="en-US" sz="1200" spc="20" dirty="0">
                <a:cs typeface="Arial MT"/>
              </a:rPr>
              <a:t> </a:t>
            </a:r>
            <a:r>
              <a:rPr lang="en-US" sz="1200" spc="40" dirty="0">
                <a:cs typeface="Arial MT"/>
              </a:rPr>
              <a:t>date </a:t>
            </a:r>
            <a:r>
              <a:rPr lang="en-US" sz="1200" spc="70" dirty="0">
                <a:cs typeface="Arial MT"/>
              </a:rPr>
              <a:t>2010-</a:t>
            </a:r>
            <a:r>
              <a:rPr lang="en-US" sz="1200" spc="105" dirty="0">
                <a:cs typeface="Arial MT"/>
              </a:rPr>
              <a:t>06-</a:t>
            </a:r>
            <a:r>
              <a:rPr lang="en-US" sz="1200" spc="125" dirty="0">
                <a:cs typeface="Arial MT"/>
              </a:rPr>
              <a:t>04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65" dirty="0">
                <a:cs typeface="Arial MT"/>
              </a:rPr>
              <a:t>and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-50" dirty="0">
                <a:cs typeface="Arial MT"/>
              </a:rPr>
              <a:t>2017-</a:t>
            </a:r>
            <a:r>
              <a:rPr lang="en-US" sz="1200" spc="95" dirty="0">
                <a:cs typeface="Arial MT"/>
              </a:rPr>
              <a:t>03-</a:t>
            </a:r>
            <a:r>
              <a:rPr lang="en-US" sz="1200" spc="135" dirty="0">
                <a:cs typeface="Arial MT"/>
              </a:rPr>
              <a:t>20</a:t>
            </a:r>
            <a:r>
              <a:rPr lang="en-US" sz="1200" spc="-15" dirty="0">
                <a:cs typeface="Arial MT"/>
              </a:rPr>
              <a:t> </a:t>
            </a:r>
            <a:r>
              <a:rPr lang="en-US" sz="1200" spc="85" dirty="0">
                <a:cs typeface="Arial MT"/>
              </a:rPr>
              <a:t>in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90" dirty="0">
                <a:cs typeface="Arial MT"/>
              </a:rPr>
              <a:t>descending</a:t>
            </a:r>
            <a:r>
              <a:rPr lang="en-US" sz="1200" spc="-20" dirty="0">
                <a:cs typeface="Arial MT"/>
              </a:rPr>
              <a:t> </a:t>
            </a:r>
            <a:r>
              <a:rPr lang="en-US" sz="1200" spc="75" dirty="0">
                <a:cs typeface="Arial MT"/>
              </a:rPr>
              <a:t>order</a:t>
            </a:r>
          </a:p>
          <a:p>
            <a:pPr marL="765810" marR="345440" indent="0">
              <a:lnSpc>
                <a:spcPct val="109900"/>
              </a:lnSpc>
              <a:spcBef>
                <a:spcPts val="1245"/>
              </a:spcBef>
              <a:buNone/>
              <a:tabLst>
                <a:tab pos="1056640" algn="l"/>
              </a:tabLst>
            </a:pPr>
            <a:endParaRPr lang="en-US" sz="1200" spc="75" dirty="0">
              <a:cs typeface="Calibri"/>
            </a:endParaRPr>
          </a:p>
          <a:p>
            <a:pPr marL="765810" marR="345440" indent="0">
              <a:lnSpc>
                <a:spcPct val="109900"/>
              </a:lnSpc>
              <a:spcBef>
                <a:spcPts val="1245"/>
              </a:spcBef>
              <a:buNone/>
              <a:tabLst>
                <a:tab pos="1056640" algn="l"/>
              </a:tabLst>
            </a:pPr>
            <a:r>
              <a:rPr lang="en-US" sz="1200" b="1" dirty="0" err="1">
                <a:solidFill>
                  <a:srgbClr val="292929"/>
                </a:solidFill>
                <a:cs typeface="Calibri"/>
              </a:rPr>
              <a:t>Github</a:t>
            </a:r>
            <a:r>
              <a:rPr lang="en-US" sz="1200" b="1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b="1" dirty="0">
                <a:solidFill>
                  <a:srgbClr val="292929"/>
                </a:solidFill>
                <a:cs typeface="Calibri"/>
              </a:rPr>
              <a:t>URL:</a:t>
            </a:r>
            <a:r>
              <a:rPr lang="en-US" sz="1200" b="1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Module 02-2 EDA with Visualization Lab .</a:t>
            </a:r>
            <a:r>
              <a:rPr lang="en-US" sz="1200" dirty="0" err="1">
                <a:solidFill>
                  <a:srgbClr val="292929"/>
                </a:solidFill>
                <a:cs typeface="Calibri"/>
              </a:rPr>
              <a:t>ipynb</a:t>
            </a:r>
            <a:endParaRPr lang="en-US" sz="1200" dirty="0">
              <a:cs typeface="Arial M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spc="90" dirty="0"/>
              <a:t>Markers of all Launch Sites:</a:t>
            </a:r>
          </a:p>
          <a:p>
            <a:pPr marL="1052195" marR="273050" indent="-285750">
              <a:lnSpc>
                <a:spcPct val="100000"/>
              </a:lnSpc>
              <a:spcBef>
                <a:spcPts val="90"/>
              </a:spcBef>
              <a:tabLst>
                <a:tab pos="988060" algn="l"/>
              </a:tabLst>
            </a:pPr>
            <a:r>
              <a:rPr lang="en-US" sz="1600" spc="90" dirty="0"/>
              <a:t>Added Marker with Circle, Popup Label and Text Label of NASA Johnson Space Center using its latitude and longitude coordinates as a start location.</a:t>
            </a:r>
          </a:p>
          <a:p>
            <a:pPr marL="1052195" marR="273050" indent="-285750">
              <a:lnSpc>
                <a:spcPct val="100000"/>
              </a:lnSpc>
              <a:spcBef>
                <a:spcPts val="90"/>
              </a:spcBef>
              <a:tabLst>
                <a:tab pos="988060" algn="l"/>
              </a:tabLst>
            </a:pPr>
            <a:r>
              <a:rPr lang="en-US" sz="1600" spc="90" dirty="0"/>
              <a:t>Added Markers with Circle, Popup Label and Text Label of all Launch Sites using their latitude and longitude coordinates to show their geographical locations and proximity to Equator and coasts.</a:t>
            </a: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</a:pPr>
            <a:endParaRPr lang="en-US" sz="1600" spc="90" dirty="0"/>
          </a:p>
          <a:p>
            <a:pPr>
              <a:lnSpc>
                <a:spcPct val="100000"/>
              </a:lnSpc>
            </a:pPr>
            <a:r>
              <a:rPr lang="en-US" sz="1600" spc="90" dirty="0"/>
              <a:t>Colored Markers of the launch outcomes for each Launch Site</a:t>
            </a:r>
          </a:p>
          <a:p>
            <a:pPr lvl="1">
              <a:lnSpc>
                <a:spcPct val="100000"/>
              </a:lnSpc>
            </a:pPr>
            <a:r>
              <a:rPr lang="en-US" sz="1600" spc="90" dirty="0"/>
              <a:t>Added colored Markers of success (Green) and failed (Red) launches using Marker Cluster to identify which launch sites have relatively high success rates.</a:t>
            </a: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</a:pPr>
            <a:endParaRPr lang="en-US" sz="1600" spc="90" dirty="0"/>
          </a:p>
          <a:p>
            <a:pPr>
              <a:lnSpc>
                <a:spcPct val="100000"/>
              </a:lnSpc>
            </a:pPr>
            <a:r>
              <a:rPr lang="en-US" sz="1600" spc="90" dirty="0"/>
              <a:t>Distances between a Launch Site to its proximities:</a:t>
            </a:r>
          </a:p>
          <a:p>
            <a:pPr lvl="1">
              <a:lnSpc>
                <a:spcPct val="100000"/>
              </a:lnSpc>
            </a:pPr>
            <a:r>
              <a:rPr lang="en-US" sz="1600" spc="90" dirty="0"/>
              <a:t>Added colored Lines to show distances between the Launch Site KSC LC-39A (as an example) and its proximities like Railway, Highway, Coastline and Closest City.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B4768021-6C2E-AD26-9750-C20466321708}"/>
              </a:ext>
            </a:extLst>
          </p:cNvPr>
          <p:cNvSpPr txBox="1"/>
          <p:nvPr/>
        </p:nvSpPr>
        <p:spPr>
          <a:xfrm>
            <a:off x="906389" y="5477033"/>
            <a:ext cx="753657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Module 03-1 Hands-on Lab Interactive Visual Analytics with Folium </a:t>
            </a:r>
            <a:r>
              <a:rPr lang="en-US" sz="1550" dirty="0" err="1">
                <a:solidFill>
                  <a:srgbClr val="292929"/>
                </a:solidFill>
                <a:cs typeface="Calibri"/>
              </a:rPr>
              <a:t>lab.ipynb</a:t>
            </a:r>
            <a:endParaRPr sz="15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025"/>
            <a:ext cx="1068796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400" spc="130" dirty="0">
                <a:latin typeface="+mj-lt"/>
              </a:rPr>
              <a:t>Launch</a:t>
            </a:r>
            <a:r>
              <a:rPr lang="en-US" sz="1400" spc="-130" dirty="0">
                <a:latin typeface="+mj-lt"/>
              </a:rPr>
              <a:t> </a:t>
            </a:r>
            <a:r>
              <a:rPr lang="en-US" sz="1400" spc="95" dirty="0">
                <a:latin typeface="+mj-lt"/>
              </a:rPr>
              <a:t>Sites</a:t>
            </a:r>
            <a:r>
              <a:rPr lang="en-US" sz="1400" spc="-130" dirty="0">
                <a:latin typeface="+mj-lt"/>
              </a:rPr>
              <a:t> </a:t>
            </a:r>
            <a:r>
              <a:rPr lang="en-US" sz="1400" spc="190" dirty="0">
                <a:latin typeface="+mj-lt"/>
              </a:rPr>
              <a:t>Dropdown</a:t>
            </a:r>
            <a:r>
              <a:rPr lang="en-US" sz="1400" spc="-130" dirty="0">
                <a:latin typeface="+mj-lt"/>
              </a:rPr>
              <a:t> </a:t>
            </a:r>
            <a:r>
              <a:rPr lang="en-US" sz="1400" spc="90" dirty="0">
                <a:latin typeface="+mj-lt"/>
              </a:rPr>
              <a:t>List:</a:t>
            </a:r>
          </a:p>
          <a:p>
            <a:pPr marL="1052195" indent="-285750">
              <a:lnSpc>
                <a:spcPct val="100000"/>
              </a:lnSpc>
              <a:spcBef>
                <a:spcPts val="125"/>
              </a:spcBef>
              <a:tabLst>
                <a:tab pos="1003935" algn="l"/>
              </a:tabLst>
            </a:pPr>
            <a:r>
              <a:rPr lang="en-US" sz="1400" spc="135" dirty="0">
                <a:latin typeface="+mj-lt"/>
                <a:cs typeface="Arial MT"/>
              </a:rPr>
              <a:t>Added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a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70" dirty="0">
                <a:latin typeface="+mj-lt"/>
                <a:cs typeface="Arial MT"/>
              </a:rPr>
              <a:t>dropdown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00" dirty="0">
                <a:latin typeface="+mj-lt"/>
                <a:cs typeface="Arial MT"/>
              </a:rPr>
              <a:t>list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90" dirty="0">
                <a:latin typeface="+mj-lt"/>
                <a:cs typeface="Arial MT"/>
              </a:rPr>
              <a:t>to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75" dirty="0">
                <a:latin typeface="+mj-lt"/>
                <a:cs typeface="Arial MT"/>
              </a:rPr>
              <a:t>enable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80" dirty="0">
                <a:latin typeface="+mj-lt"/>
                <a:cs typeface="Arial MT"/>
              </a:rPr>
              <a:t>Launch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65" dirty="0">
                <a:latin typeface="+mj-lt"/>
                <a:cs typeface="Arial MT"/>
              </a:rPr>
              <a:t>Site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90" dirty="0">
                <a:latin typeface="+mj-lt"/>
                <a:cs typeface="Arial MT"/>
              </a:rPr>
              <a:t>selection.</a:t>
            </a: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  <a:cs typeface="Arial MT"/>
              </a:rPr>
              <a:t>Pie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155" dirty="0">
                <a:latin typeface="+mj-lt"/>
                <a:cs typeface="Arial MT"/>
              </a:rPr>
              <a:t>Chart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175" dirty="0">
                <a:latin typeface="+mj-lt"/>
                <a:cs typeface="Arial MT"/>
              </a:rPr>
              <a:t>showing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80" dirty="0">
                <a:latin typeface="+mj-lt"/>
                <a:cs typeface="Arial MT"/>
              </a:rPr>
              <a:t>Success</a:t>
            </a:r>
            <a:r>
              <a:rPr lang="en-US" sz="1400" spc="-120" dirty="0">
                <a:latin typeface="+mj-lt"/>
                <a:cs typeface="Arial MT"/>
              </a:rPr>
              <a:t> </a:t>
            </a:r>
            <a:r>
              <a:rPr lang="en-US" sz="1400" spc="100" dirty="0">
                <a:latin typeface="+mj-lt"/>
                <a:cs typeface="Arial MT"/>
              </a:rPr>
              <a:t>Launches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125" dirty="0">
                <a:latin typeface="+mj-lt"/>
                <a:cs typeface="Arial MT"/>
              </a:rPr>
              <a:t>(All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145" dirty="0">
                <a:latin typeface="+mj-lt"/>
                <a:cs typeface="Arial MT"/>
              </a:rPr>
              <a:t>Sites/Certain</a:t>
            </a:r>
            <a:r>
              <a:rPr lang="en-US" sz="1400" spc="-125" dirty="0">
                <a:latin typeface="+mj-lt"/>
                <a:cs typeface="Arial MT"/>
              </a:rPr>
              <a:t> </a:t>
            </a:r>
            <a:r>
              <a:rPr lang="en-US" sz="1400" spc="70" dirty="0">
                <a:latin typeface="+mj-lt"/>
                <a:cs typeface="Arial MT"/>
              </a:rPr>
              <a:t>Site):</a:t>
            </a:r>
            <a:endParaRPr lang="en-US" sz="1400" dirty="0">
              <a:latin typeface="+mj-lt"/>
              <a:cs typeface="Arial MT"/>
            </a:endParaRPr>
          </a:p>
          <a:p>
            <a:pPr marL="1052195" marR="1111250" indent="-285750">
              <a:lnSpc>
                <a:spcPct val="110800"/>
              </a:lnSpc>
              <a:spcBef>
                <a:spcPts val="1575"/>
              </a:spcBef>
              <a:tabLst>
                <a:tab pos="1003935" algn="l"/>
              </a:tabLst>
            </a:pPr>
            <a:r>
              <a:rPr lang="en-US" sz="1400" spc="135" dirty="0">
                <a:latin typeface="+mj-lt"/>
                <a:cs typeface="Arial MT"/>
              </a:rPr>
              <a:t>Added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a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20" dirty="0">
                <a:latin typeface="+mj-lt"/>
                <a:cs typeface="Arial MT"/>
              </a:rPr>
              <a:t>pie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35" dirty="0">
                <a:latin typeface="+mj-lt"/>
                <a:cs typeface="Arial MT"/>
              </a:rPr>
              <a:t>chart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190" dirty="0">
                <a:latin typeface="+mj-lt"/>
                <a:cs typeface="Arial MT"/>
              </a:rPr>
              <a:t>to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05" dirty="0">
                <a:latin typeface="+mj-lt"/>
                <a:cs typeface="Arial MT"/>
              </a:rPr>
              <a:t>show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40" dirty="0">
                <a:latin typeface="+mj-lt"/>
                <a:cs typeface="Arial MT"/>
              </a:rPr>
              <a:t>the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145" dirty="0">
                <a:latin typeface="+mj-lt"/>
                <a:cs typeface="Arial MT"/>
              </a:rPr>
              <a:t>total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90" dirty="0">
                <a:latin typeface="+mj-lt"/>
                <a:cs typeface="Arial MT"/>
              </a:rPr>
              <a:t>successful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85" dirty="0">
                <a:latin typeface="+mj-lt"/>
                <a:cs typeface="Arial MT"/>
              </a:rPr>
              <a:t>launches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180" dirty="0">
                <a:latin typeface="+mj-lt"/>
                <a:cs typeface="Arial MT"/>
              </a:rPr>
              <a:t>count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35" dirty="0">
                <a:latin typeface="+mj-lt"/>
                <a:cs typeface="Arial MT"/>
              </a:rPr>
              <a:t>for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60" dirty="0">
                <a:latin typeface="+mj-lt"/>
                <a:cs typeface="Arial MT"/>
              </a:rPr>
              <a:t>all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55" dirty="0">
                <a:latin typeface="+mj-lt"/>
                <a:cs typeface="Arial MT"/>
              </a:rPr>
              <a:t>sites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00" dirty="0">
                <a:latin typeface="+mj-lt"/>
                <a:cs typeface="Arial MT"/>
              </a:rPr>
              <a:t>and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spc="114" dirty="0">
                <a:latin typeface="+mj-lt"/>
                <a:cs typeface="Arial MT"/>
              </a:rPr>
              <a:t>the </a:t>
            </a:r>
            <a:r>
              <a:rPr lang="en-US" sz="1400" spc="50" dirty="0">
                <a:latin typeface="+mj-lt"/>
                <a:cs typeface="Arial MT"/>
              </a:rPr>
              <a:t>Success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vs.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Failed </a:t>
            </a:r>
            <a:r>
              <a:rPr lang="en-US" sz="1400" spc="135" dirty="0">
                <a:latin typeface="+mj-lt"/>
                <a:cs typeface="Arial MT"/>
              </a:rPr>
              <a:t>counts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135" dirty="0">
                <a:latin typeface="+mj-lt"/>
                <a:cs typeface="Arial MT"/>
              </a:rPr>
              <a:t>for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40" dirty="0">
                <a:latin typeface="+mj-lt"/>
                <a:cs typeface="Arial MT"/>
              </a:rPr>
              <a:t>the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65" dirty="0">
                <a:latin typeface="+mj-lt"/>
                <a:cs typeface="Arial MT"/>
              </a:rPr>
              <a:t>site,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60" dirty="0">
                <a:latin typeface="+mj-lt"/>
                <a:cs typeface="Arial MT"/>
              </a:rPr>
              <a:t>if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a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125" dirty="0">
                <a:latin typeface="+mj-lt"/>
                <a:cs typeface="Arial MT"/>
              </a:rPr>
              <a:t>specific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80" dirty="0">
                <a:latin typeface="+mj-lt"/>
                <a:cs typeface="Arial MT"/>
              </a:rPr>
              <a:t>Launch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65" dirty="0">
                <a:latin typeface="+mj-lt"/>
                <a:cs typeface="Arial MT"/>
              </a:rPr>
              <a:t>Site</a:t>
            </a:r>
            <a:r>
              <a:rPr lang="en-US" sz="1400" dirty="0">
                <a:latin typeface="+mj-lt"/>
                <a:cs typeface="Arial MT"/>
              </a:rPr>
              <a:t> was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85" dirty="0">
                <a:latin typeface="+mj-lt"/>
                <a:cs typeface="Arial MT"/>
              </a:rPr>
              <a:t>selected.</a:t>
            </a: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</a:pP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400" spc="130" dirty="0">
                <a:latin typeface="+mj-lt"/>
                <a:cs typeface="Arial MT"/>
              </a:rPr>
              <a:t>Slider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spc="245" dirty="0">
                <a:latin typeface="+mj-lt"/>
                <a:cs typeface="Arial MT"/>
              </a:rPr>
              <a:t>of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spc="75" dirty="0">
                <a:latin typeface="+mj-lt"/>
                <a:cs typeface="Arial MT"/>
              </a:rPr>
              <a:t>Payload</a:t>
            </a:r>
            <a:r>
              <a:rPr lang="en-US" sz="1400" spc="-9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Mass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spc="50" dirty="0">
                <a:latin typeface="+mj-lt"/>
                <a:cs typeface="Arial MT"/>
              </a:rPr>
              <a:t>Range:</a:t>
            </a:r>
          </a:p>
          <a:p>
            <a:pPr marL="1052195" indent="-285750">
              <a:lnSpc>
                <a:spcPct val="100000"/>
              </a:lnSpc>
              <a:spcBef>
                <a:spcPts val="1975"/>
              </a:spcBef>
              <a:tabLst>
                <a:tab pos="1003935" algn="l"/>
              </a:tabLst>
            </a:pPr>
            <a:r>
              <a:rPr lang="en-US" sz="1400" spc="135" dirty="0">
                <a:latin typeface="+mj-lt"/>
                <a:cs typeface="Arial MT"/>
              </a:rPr>
              <a:t>Added</a:t>
            </a:r>
            <a:r>
              <a:rPr lang="en-US" sz="1400" spc="-10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a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95" dirty="0">
                <a:latin typeface="+mj-lt"/>
                <a:cs typeface="Arial MT"/>
              </a:rPr>
              <a:t>slider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190" dirty="0">
                <a:latin typeface="+mj-lt"/>
                <a:cs typeface="Arial MT"/>
              </a:rPr>
              <a:t>to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90" dirty="0">
                <a:latin typeface="+mj-lt"/>
                <a:cs typeface="Arial MT"/>
              </a:rPr>
              <a:t>select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Payload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spc="65" dirty="0">
                <a:latin typeface="+mj-lt"/>
                <a:cs typeface="Arial MT"/>
              </a:rPr>
              <a:t>range.</a:t>
            </a: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</a:pPr>
            <a:endParaRPr lang="en-US" sz="1400" dirty="0">
              <a:latin typeface="+mj-l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1400" spc="155" dirty="0">
                <a:latin typeface="+mj-lt"/>
                <a:cs typeface="Arial MT"/>
              </a:rPr>
              <a:t>Scatter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155" dirty="0">
                <a:latin typeface="+mj-lt"/>
                <a:cs typeface="Arial MT"/>
              </a:rPr>
              <a:t>Chart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245" dirty="0">
                <a:latin typeface="+mj-lt"/>
                <a:cs typeface="Arial MT"/>
              </a:rPr>
              <a:t>of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75" dirty="0">
                <a:latin typeface="+mj-lt"/>
                <a:cs typeface="Arial MT"/>
              </a:rPr>
              <a:t>Payload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Mass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70" dirty="0">
                <a:latin typeface="+mj-lt"/>
                <a:cs typeface="Arial MT"/>
              </a:rPr>
              <a:t>vs.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80" dirty="0">
                <a:latin typeface="+mj-lt"/>
                <a:cs typeface="Arial MT"/>
              </a:rPr>
              <a:t>Success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Rate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spc="204" dirty="0">
                <a:latin typeface="+mj-lt"/>
                <a:cs typeface="Arial MT"/>
              </a:rPr>
              <a:t>for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195" dirty="0">
                <a:latin typeface="+mj-lt"/>
                <a:cs typeface="Arial MT"/>
              </a:rPr>
              <a:t>the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175" dirty="0">
                <a:latin typeface="+mj-lt"/>
                <a:cs typeface="Arial MT"/>
              </a:rPr>
              <a:t>different</a:t>
            </a:r>
            <a:r>
              <a:rPr lang="en-US" sz="1400" spc="-100" dirty="0">
                <a:latin typeface="+mj-lt"/>
                <a:cs typeface="Arial MT"/>
              </a:rPr>
              <a:t> </a:t>
            </a:r>
            <a:r>
              <a:rPr lang="en-US" sz="1400" spc="125" dirty="0">
                <a:latin typeface="+mj-lt"/>
                <a:cs typeface="Arial MT"/>
              </a:rPr>
              <a:t>Booster</a:t>
            </a:r>
            <a:r>
              <a:rPr lang="en-US" sz="1400" spc="-105" dirty="0">
                <a:latin typeface="+mj-lt"/>
                <a:cs typeface="Arial MT"/>
              </a:rPr>
              <a:t> </a:t>
            </a:r>
            <a:r>
              <a:rPr lang="en-US" sz="1400" spc="60" dirty="0">
                <a:latin typeface="+mj-lt"/>
                <a:cs typeface="Arial MT"/>
              </a:rPr>
              <a:t>Versions:</a:t>
            </a:r>
            <a:endParaRPr lang="en-US" sz="1400" dirty="0">
              <a:latin typeface="+mj-lt"/>
              <a:cs typeface="Arial MT"/>
            </a:endParaRPr>
          </a:p>
          <a:p>
            <a:pPr marL="1052195" indent="-285750">
              <a:lnSpc>
                <a:spcPct val="100000"/>
              </a:lnSpc>
              <a:spcBef>
                <a:spcPts val="1975"/>
              </a:spcBef>
              <a:tabLst>
                <a:tab pos="1003935" algn="l"/>
              </a:tabLst>
            </a:pPr>
            <a:r>
              <a:rPr lang="en-US" sz="1400" spc="135" dirty="0">
                <a:latin typeface="+mj-lt"/>
                <a:cs typeface="Arial MT"/>
              </a:rPr>
              <a:t>Added</a:t>
            </a:r>
            <a:r>
              <a:rPr lang="en-US" sz="1400" spc="-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a </a:t>
            </a:r>
            <a:r>
              <a:rPr lang="en-US" sz="1400" spc="105" dirty="0">
                <a:latin typeface="+mj-lt"/>
                <a:cs typeface="Arial MT"/>
              </a:rPr>
              <a:t>scatter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35" dirty="0">
                <a:latin typeface="+mj-lt"/>
                <a:cs typeface="Arial MT"/>
              </a:rPr>
              <a:t>chart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90" dirty="0">
                <a:latin typeface="+mj-lt"/>
                <a:cs typeface="Arial MT"/>
              </a:rPr>
              <a:t>to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05" dirty="0">
                <a:latin typeface="+mj-lt"/>
                <a:cs typeface="Arial MT"/>
              </a:rPr>
              <a:t>show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40" dirty="0">
                <a:latin typeface="+mj-lt"/>
                <a:cs typeface="Arial MT"/>
              </a:rPr>
              <a:t>the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20" dirty="0">
                <a:latin typeface="+mj-lt"/>
                <a:cs typeface="Arial MT"/>
              </a:rPr>
              <a:t>correlation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125" dirty="0">
                <a:latin typeface="+mj-lt"/>
                <a:cs typeface="Arial MT"/>
              </a:rPr>
              <a:t>between</a:t>
            </a:r>
            <a:r>
              <a:rPr lang="en-US" sz="1400" dirty="0">
                <a:latin typeface="+mj-lt"/>
                <a:cs typeface="Arial MT"/>
              </a:rPr>
              <a:t> Payload </a:t>
            </a:r>
            <a:r>
              <a:rPr lang="en-US" sz="1400" spc="100" dirty="0">
                <a:latin typeface="+mj-lt"/>
                <a:cs typeface="Arial MT"/>
              </a:rPr>
              <a:t>and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80" dirty="0">
                <a:latin typeface="+mj-lt"/>
                <a:cs typeface="Arial MT"/>
              </a:rPr>
              <a:t>Launch</a:t>
            </a:r>
            <a:r>
              <a:rPr lang="en-US" sz="1400" dirty="0">
                <a:latin typeface="+mj-lt"/>
                <a:cs typeface="Arial MT"/>
              </a:rPr>
              <a:t> </a:t>
            </a:r>
            <a:r>
              <a:rPr lang="en-US" sz="1400" spc="-10" dirty="0">
                <a:latin typeface="+mj-lt"/>
                <a:cs typeface="Arial MT"/>
              </a:rPr>
              <a:t>Success.</a:t>
            </a:r>
            <a:endParaRPr lang="en-US" sz="1400" dirty="0">
              <a:latin typeface="+mj-lt"/>
              <a:cs typeface="Arial MT"/>
            </a:endParaRPr>
          </a:p>
          <a:p>
            <a:endParaRPr lang="en-US" sz="1400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7D251729-DA7E-6C2D-CE6C-6D11381F70B8}"/>
              </a:ext>
            </a:extLst>
          </p:cNvPr>
          <p:cNvSpPr txBox="1"/>
          <p:nvPr/>
        </p:nvSpPr>
        <p:spPr>
          <a:xfrm>
            <a:off x="906389" y="5477033"/>
            <a:ext cx="753657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Module 03-2 Hands-on Lab- Build an Interactive Dashboard with </a:t>
            </a:r>
            <a:r>
              <a:rPr lang="en-US" sz="1550" dirty="0" err="1">
                <a:solidFill>
                  <a:srgbClr val="292929"/>
                </a:solidFill>
                <a:cs typeface="Calibri"/>
              </a:rPr>
              <a:t>Ploty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 Dash.py</a:t>
            </a:r>
            <a:endParaRPr sz="15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8503BAF-48CD-0A33-E2C6-159F479CB88D}"/>
              </a:ext>
            </a:extLst>
          </p:cNvPr>
          <p:cNvSpPr txBox="1">
            <a:spLocks/>
          </p:cNvSpPr>
          <p:nvPr/>
        </p:nvSpPr>
        <p:spPr>
          <a:xfrm>
            <a:off x="847407" y="1284795"/>
            <a:ext cx="11110913" cy="58258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785" indent="-170180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Calibri"/>
              <a:buAutoNum type="arabicPeriod"/>
              <a:tabLst>
                <a:tab pos="184785" algn="l"/>
              </a:tabLst>
            </a:pPr>
            <a:r>
              <a:rPr lang="en-US" sz="1200" dirty="0"/>
              <a:t>Data</a:t>
            </a:r>
            <a:r>
              <a:rPr lang="en-US" sz="1200" spc="-25" dirty="0"/>
              <a:t> </a:t>
            </a:r>
            <a:r>
              <a:rPr lang="en-US" sz="1200" spc="-10" dirty="0"/>
              <a:t>Preprocessing:</a:t>
            </a:r>
          </a:p>
          <a:p>
            <a:pPr marL="300355" lvl="1" indent="-28575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spc="-10" dirty="0">
                <a:solidFill>
                  <a:srgbClr val="292929"/>
                </a:solidFill>
                <a:cs typeface="Calibri"/>
              </a:rPr>
              <a:t>Standardized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features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ensure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all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variables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contribute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equally.</a:t>
            </a:r>
            <a:endParaRPr lang="en-US" sz="1200" dirty="0">
              <a:cs typeface="Calibri"/>
            </a:endParaRPr>
          </a:p>
          <a:p>
            <a:pPr marL="300355" lvl="1" indent="-28575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Split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data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into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training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test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sets</a:t>
            </a:r>
            <a:r>
              <a:rPr lang="en-US" sz="1200" spc="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for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model</a:t>
            </a:r>
            <a:r>
              <a:rPr lang="en-US" sz="1200" spc="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validation.</a:t>
            </a:r>
            <a:endParaRPr lang="en-US" sz="1200" dirty="0">
              <a:cs typeface="Calibri"/>
            </a:endParaRPr>
          </a:p>
          <a:p>
            <a:pPr marL="184785" indent="-17018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AutoNum type="arabicPeriod" startAt="2"/>
              <a:tabLst>
                <a:tab pos="184785" algn="l"/>
              </a:tabLst>
            </a:pPr>
            <a:r>
              <a:rPr lang="en-US" sz="1200" dirty="0"/>
              <a:t>Model</a:t>
            </a:r>
            <a:r>
              <a:rPr lang="en-US" sz="1200" spc="5" dirty="0"/>
              <a:t> </a:t>
            </a:r>
            <a:r>
              <a:rPr lang="en-US" sz="1200" spc="-10" dirty="0"/>
              <a:t>Selection:</a:t>
            </a:r>
          </a:p>
          <a:p>
            <a:pPr marL="300355" marR="5080" lvl="1" indent="-286385">
              <a:lnSpc>
                <a:spcPts val="1350"/>
              </a:lnSpc>
              <a:spcBef>
                <a:spcPts val="1040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Explored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multiple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classification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algorithms:</a:t>
            </a:r>
            <a:r>
              <a:rPr lang="en-US" sz="1200" spc="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SVM,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Decision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Trees,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and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K-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Nearest</a:t>
            </a:r>
            <a:r>
              <a:rPr lang="en-US" sz="1200" spc="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Neighbors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(KNN).</a:t>
            </a:r>
            <a:endParaRPr lang="en-US" sz="1200" dirty="0">
              <a:cs typeface="Calibri"/>
            </a:endParaRPr>
          </a:p>
          <a:p>
            <a:pPr marL="300355" marR="280035" lvl="1" indent="-286385">
              <a:lnSpc>
                <a:spcPts val="1350"/>
              </a:lnSpc>
              <a:spcBef>
                <a:spcPts val="980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Chose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algorithms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 suitable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for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binary</a:t>
            </a:r>
            <a:r>
              <a:rPr lang="en-US" sz="1200" spc="-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classification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tasks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based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on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project</a:t>
            </a:r>
            <a:r>
              <a:rPr lang="en-US" sz="1200" spc="-7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requirements.</a:t>
            </a:r>
            <a:endParaRPr lang="en-US" sz="1200" dirty="0">
              <a:cs typeface="Calibri"/>
            </a:endParaRPr>
          </a:p>
          <a:p>
            <a:pPr marL="184785" indent="-170180">
              <a:lnSpc>
                <a:spcPct val="100000"/>
              </a:lnSpc>
              <a:buFont typeface="Arial" panose="020B0604020202020204" pitchFamily="34" charset="0"/>
              <a:buAutoNum type="arabicPeriod" startAt="3"/>
              <a:tabLst>
                <a:tab pos="184785" algn="l"/>
              </a:tabLst>
            </a:pPr>
            <a:r>
              <a:rPr lang="en-US" sz="1200" spc="-10" dirty="0"/>
              <a:t>Hyperparameter</a:t>
            </a:r>
            <a:r>
              <a:rPr lang="en-US" sz="1200" spc="35" dirty="0"/>
              <a:t> </a:t>
            </a:r>
            <a:r>
              <a:rPr lang="en-US" sz="1200" spc="-10" dirty="0"/>
              <a:t>Tuning:</a:t>
            </a:r>
          </a:p>
          <a:p>
            <a:pPr marL="300355" marR="962025" lvl="1" indent="-286385">
              <a:lnSpc>
                <a:spcPct val="76000"/>
              </a:lnSpc>
              <a:spcBef>
                <a:spcPts val="1125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Used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 err="1">
                <a:solidFill>
                  <a:srgbClr val="292929"/>
                </a:solidFill>
                <a:cs typeface="Calibri"/>
              </a:rPr>
              <a:t>GridSearchCV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 to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systematically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search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for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optimal hyperparameters.</a:t>
            </a:r>
            <a:endParaRPr lang="en-US" sz="1200" dirty="0"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"/>
              <a:buChar char="•"/>
              <a:tabLst>
                <a:tab pos="300355" algn="l"/>
              </a:tabLst>
            </a:pPr>
            <a:r>
              <a:rPr lang="en-US" sz="1200" spc="-20" dirty="0">
                <a:solidFill>
                  <a:srgbClr val="292929"/>
                </a:solidFill>
                <a:cs typeface="Calibri"/>
              </a:rPr>
              <a:t>Tuned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parameters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such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C</a:t>
            </a:r>
            <a:r>
              <a:rPr lang="en-US" sz="1200" spc="-5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(SVM),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 err="1">
                <a:solidFill>
                  <a:srgbClr val="292929"/>
                </a:solidFill>
                <a:cs typeface="Calibri"/>
              </a:rPr>
              <a:t>max_depth</a:t>
            </a:r>
            <a:r>
              <a:rPr lang="en-US" sz="1200" spc="-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(Decision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Trees),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and </a:t>
            </a:r>
            <a:r>
              <a:rPr lang="en-US" sz="1200" spc="-10" dirty="0" err="1">
                <a:solidFill>
                  <a:srgbClr val="292929"/>
                </a:solidFill>
                <a:cs typeface="Calibri"/>
              </a:rPr>
              <a:t>n_neighbors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(KNN).</a:t>
            </a:r>
          </a:p>
          <a:p>
            <a:pPr marL="12700" marR="50165" indent="0">
              <a:lnSpc>
                <a:spcPts val="1500"/>
              </a:lnSpc>
              <a:spcBef>
                <a:spcPts val="325"/>
              </a:spcBef>
              <a:buNone/>
              <a:tabLst>
                <a:tab pos="298450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4.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Model</a:t>
            </a:r>
            <a:r>
              <a:rPr lang="en-US" sz="1200" spc="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Evaluation:</a:t>
            </a:r>
            <a:endParaRPr lang="en-US" sz="1200" spc="-10" dirty="0"/>
          </a:p>
          <a:p>
            <a:pPr marL="298450" marR="50165" indent="-285750">
              <a:lnSpc>
                <a:spcPts val="1500"/>
              </a:lnSpc>
              <a:spcBef>
                <a:spcPts val="32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spc="-10" dirty="0"/>
              <a:t>Evaluated</a:t>
            </a:r>
            <a:r>
              <a:rPr lang="en-US" sz="1200" spc="-25" dirty="0"/>
              <a:t> </a:t>
            </a:r>
            <a:r>
              <a:rPr lang="en-US" sz="1200" dirty="0"/>
              <a:t>models</a:t>
            </a:r>
            <a:r>
              <a:rPr lang="en-US" sz="1200" spc="-50" dirty="0"/>
              <a:t> </a:t>
            </a:r>
            <a:r>
              <a:rPr lang="en-US" sz="1200" dirty="0"/>
              <a:t>using</a:t>
            </a:r>
            <a:r>
              <a:rPr lang="en-US" sz="1200" spc="-15" dirty="0"/>
              <a:t> </a:t>
            </a:r>
            <a:r>
              <a:rPr lang="en-US" sz="1200" spc="-20" dirty="0"/>
              <a:t>cross-</a:t>
            </a:r>
            <a:r>
              <a:rPr lang="en-US" sz="1200" spc="-10" dirty="0"/>
              <a:t>validation</a:t>
            </a:r>
            <a:r>
              <a:rPr lang="en-US" sz="1200" spc="-25" dirty="0"/>
              <a:t> </a:t>
            </a:r>
            <a:r>
              <a:rPr lang="en-US" sz="1200" dirty="0"/>
              <a:t>techniques</a:t>
            </a:r>
            <a:r>
              <a:rPr lang="en-US" sz="1200" spc="10" dirty="0"/>
              <a:t> </a:t>
            </a:r>
            <a:r>
              <a:rPr lang="en-US" sz="1200" dirty="0"/>
              <a:t>to</a:t>
            </a:r>
            <a:r>
              <a:rPr lang="en-US" sz="1200" spc="-25" dirty="0"/>
              <a:t> </a:t>
            </a:r>
            <a:r>
              <a:rPr lang="en-US" sz="1200" spc="-10" dirty="0"/>
              <a:t>ensure robustness</a:t>
            </a:r>
            <a:r>
              <a:rPr lang="en-US" sz="1200" spc="-20" dirty="0"/>
              <a:t> </a:t>
            </a:r>
            <a:r>
              <a:rPr lang="en-US" sz="1200" dirty="0"/>
              <a:t>and</a:t>
            </a:r>
            <a:r>
              <a:rPr lang="en-US" sz="1200" spc="10" dirty="0"/>
              <a:t> </a:t>
            </a:r>
            <a:r>
              <a:rPr lang="en-US" sz="1200" spc="-10" dirty="0"/>
              <a:t>generalizability.</a:t>
            </a:r>
          </a:p>
          <a:p>
            <a:pPr marL="298450" marR="5080" indent="-285750">
              <a:lnSpc>
                <a:spcPts val="1580"/>
              </a:lnSpc>
              <a:spcBef>
                <a:spcPts val="91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dirty="0"/>
              <a:t>Utilized</a:t>
            </a:r>
            <a:r>
              <a:rPr lang="en-US" sz="1200" spc="-20" dirty="0"/>
              <a:t> </a:t>
            </a:r>
            <a:r>
              <a:rPr lang="en-US" sz="1200" spc="-10" dirty="0"/>
              <a:t>metrics</a:t>
            </a:r>
            <a:r>
              <a:rPr lang="en-US" sz="1200" spc="-50" dirty="0"/>
              <a:t> </a:t>
            </a:r>
            <a:r>
              <a:rPr lang="en-US" sz="1200" dirty="0"/>
              <a:t>like</a:t>
            </a:r>
            <a:r>
              <a:rPr lang="en-US" sz="1200" spc="-50" dirty="0"/>
              <a:t> </a:t>
            </a:r>
            <a:r>
              <a:rPr lang="en-US" sz="1200" spc="-10" dirty="0"/>
              <a:t>accuracy,</a:t>
            </a:r>
            <a:r>
              <a:rPr lang="en-US" sz="1200" spc="5" dirty="0"/>
              <a:t> </a:t>
            </a:r>
            <a:r>
              <a:rPr lang="en-US" sz="1200" spc="-10" dirty="0"/>
              <a:t>precision,</a:t>
            </a:r>
            <a:r>
              <a:rPr lang="en-US" sz="1200" spc="-65" dirty="0"/>
              <a:t> </a:t>
            </a:r>
            <a:r>
              <a:rPr lang="en-US" sz="1200" dirty="0"/>
              <a:t>recall,</a:t>
            </a:r>
            <a:r>
              <a:rPr lang="en-US" sz="1200" spc="5" dirty="0"/>
              <a:t> </a:t>
            </a:r>
            <a:r>
              <a:rPr lang="en-US" sz="1200" dirty="0"/>
              <a:t>and</a:t>
            </a:r>
            <a:r>
              <a:rPr lang="en-US" sz="1200" spc="-15" dirty="0"/>
              <a:t> </a:t>
            </a:r>
            <a:r>
              <a:rPr lang="en-US" sz="1200" spc="-45" dirty="0"/>
              <a:t>F1-</a:t>
            </a:r>
            <a:r>
              <a:rPr lang="en-US" sz="1200" dirty="0"/>
              <a:t>score</a:t>
            </a:r>
            <a:r>
              <a:rPr lang="en-US" sz="1200" spc="20" dirty="0"/>
              <a:t> </a:t>
            </a:r>
            <a:r>
              <a:rPr lang="en-US" sz="1200" spc="-25" dirty="0"/>
              <a:t>to </a:t>
            </a:r>
            <a:r>
              <a:rPr lang="en-US" sz="1200" dirty="0"/>
              <a:t>assess</a:t>
            </a:r>
            <a:r>
              <a:rPr lang="en-US" sz="1200" spc="-5" dirty="0"/>
              <a:t> </a:t>
            </a:r>
            <a:r>
              <a:rPr lang="en-US" sz="1200" dirty="0"/>
              <a:t>model</a:t>
            </a:r>
            <a:r>
              <a:rPr lang="en-US" sz="1200" spc="-65" dirty="0"/>
              <a:t> </a:t>
            </a:r>
            <a:r>
              <a:rPr lang="en-US" sz="1200" spc="-10" dirty="0"/>
              <a:t>performance.</a:t>
            </a:r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AutoNum type="arabicPeriod" startAt="5"/>
              <a:tabLst>
                <a:tab pos="182245" algn="l"/>
              </a:tabLst>
            </a:pPr>
            <a:r>
              <a:rPr lang="en-US" sz="1200" dirty="0"/>
              <a:t>Improvement</a:t>
            </a:r>
            <a:r>
              <a:rPr lang="en-US" sz="1200" spc="-80" dirty="0"/>
              <a:t> </a:t>
            </a:r>
            <a:r>
              <a:rPr lang="en-US" sz="1200" spc="-10" dirty="0"/>
              <a:t>Iterations:</a:t>
            </a:r>
          </a:p>
          <a:p>
            <a:pPr marL="298450" marR="81915" lvl="1" indent="-285750">
              <a:lnSpc>
                <a:spcPts val="1500"/>
              </a:lnSpc>
              <a:spcBef>
                <a:spcPts val="994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spc="-10" dirty="0">
                <a:solidFill>
                  <a:srgbClr val="292929"/>
                </a:solidFill>
                <a:cs typeface="Calibri"/>
              </a:rPr>
              <a:t>Iteratively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adjusted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models</a:t>
            </a:r>
            <a:r>
              <a:rPr lang="en-US" sz="1200" spc="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based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on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insights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from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validation results.</a:t>
            </a:r>
            <a:endParaRPr lang="en-US" sz="1200" dirty="0">
              <a:cs typeface="Calibri"/>
            </a:endParaRPr>
          </a:p>
          <a:p>
            <a:pPr marL="298450" marR="6604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spc="-10" dirty="0">
                <a:solidFill>
                  <a:srgbClr val="292929"/>
                </a:solidFill>
                <a:cs typeface="Calibri"/>
              </a:rPr>
              <a:t>Fine-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tuned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hyperparameters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maximize</a:t>
            </a:r>
            <a:r>
              <a:rPr lang="en-US" sz="1200" spc="-6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predictive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accuracy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reliability.</a:t>
            </a:r>
            <a:endParaRPr lang="en-US" sz="1200" dirty="0">
              <a:cs typeface="Calibri"/>
            </a:endParaRPr>
          </a:p>
          <a:p>
            <a:pPr marL="182245" indent="-169545">
              <a:lnSpc>
                <a:spcPct val="100000"/>
              </a:lnSpc>
              <a:buFont typeface="Arial" panose="020B0604020202020204" pitchFamily="34" charset="0"/>
              <a:buAutoNum type="arabicPeriod" startAt="6"/>
              <a:tabLst>
                <a:tab pos="182245" algn="l"/>
              </a:tabLst>
            </a:pPr>
            <a:r>
              <a:rPr lang="en-US" sz="1200" dirty="0"/>
              <a:t>Selection</a:t>
            </a:r>
            <a:r>
              <a:rPr lang="en-US" sz="1200" spc="-45" dirty="0"/>
              <a:t> </a:t>
            </a:r>
            <a:r>
              <a:rPr lang="en-US" sz="1200" dirty="0"/>
              <a:t>of</a:t>
            </a:r>
            <a:r>
              <a:rPr lang="en-US" sz="1200" spc="-30" dirty="0"/>
              <a:t> </a:t>
            </a:r>
            <a:r>
              <a:rPr lang="en-US" sz="1200" dirty="0"/>
              <a:t>Best </a:t>
            </a:r>
            <a:r>
              <a:rPr lang="en-US" sz="1200" spc="-10" dirty="0"/>
              <a:t>Performing</a:t>
            </a:r>
            <a:r>
              <a:rPr lang="en-US" sz="1200" spc="-35" dirty="0"/>
              <a:t> </a:t>
            </a:r>
            <a:r>
              <a:rPr lang="en-US" sz="1200" spc="-10" dirty="0"/>
              <a:t>Model:</a:t>
            </a:r>
          </a:p>
          <a:p>
            <a:pPr marL="298450" marR="29209" lvl="1" indent="-285750">
              <a:lnSpc>
                <a:spcPts val="1500"/>
              </a:lnSpc>
              <a:spcBef>
                <a:spcPts val="10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spc="-10" dirty="0">
                <a:solidFill>
                  <a:srgbClr val="292929"/>
                </a:solidFill>
                <a:cs typeface="Calibri"/>
              </a:rPr>
              <a:t>Identified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model</a:t>
            </a:r>
            <a:r>
              <a:rPr lang="en-US" sz="1200" spc="-4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with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highest</a:t>
            </a:r>
            <a:r>
              <a:rPr lang="en-US" sz="1200" spc="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accuracy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on</a:t>
            </a:r>
            <a:r>
              <a:rPr lang="en-US" sz="1200" spc="-2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the</a:t>
            </a:r>
            <a:r>
              <a:rPr lang="en-US" sz="1200" spc="1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test</a:t>
            </a:r>
            <a:r>
              <a:rPr lang="en-US" sz="1200" spc="2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25" dirty="0">
                <a:solidFill>
                  <a:srgbClr val="292929"/>
                </a:solidFill>
                <a:cs typeface="Calibri"/>
              </a:rPr>
              <a:t>set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as the</a:t>
            </a:r>
            <a:r>
              <a:rPr lang="en-US" sz="1200" spc="-6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best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performer.</a:t>
            </a:r>
            <a:endParaRPr lang="en-US" sz="1200" dirty="0">
              <a:cs typeface="Calibri"/>
            </a:endParaRPr>
          </a:p>
          <a:p>
            <a:pPr marL="298450" marR="20066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1200" dirty="0">
                <a:solidFill>
                  <a:srgbClr val="292929"/>
                </a:solidFill>
                <a:cs typeface="Calibri"/>
              </a:rPr>
              <a:t>Considered</a:t>
            </a:r>
            <a:r>
              <a:rPr lang="en-US" sz="1200" spc="-4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both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training</a:t>
            </a:r>
            <a:r>
              <a:rPr lang="en-US" sz="1200" spc="-3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test</a:t>
            </a:r>
            <a:r>
              <a:rPr lang="en-US" sz="1200" spc="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set</a:t>
            </a:r>
            <a:r>
              <a:rPr lang="en-US" sz="1200" spc="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performance</a:t>
            </a:r>
            <a:r>
              <a:rPr lang="en-US" sz="1200" spc="-7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to</a:t>
            </a:r>
            <a:r>
              <a:rPr lang="en-US" sz="1200" spc="-35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avoid overfitting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and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ensure</a:t>
            </a:r>
            <a:r>
              <a:rPr lang="en-US" sz="1200" spc="-50" dirty="0">
                <a:solidFill>
                  <a:srgbClr val="292929"/>
                </a:solidFill>
                <a:cs typeface="Calibri"/>
              </a:rPr>
              <a:t> 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real-</a:t>
            </a:r>
            <a:r>
              <a:rPr lang="en-US" sz="1200" dirty="0">
                <a:solidFill>
                  <a:srgbClr val="292929"/>
                </a:solidFill>
                <a:cs typeface="Calibri"/>
              </a:rPr>
              <a:t>world</a:t>
            </a:r>
            <a:r>
              <a:rPr lang="en-US" sz="1200" spc="-10" dirty="0">
                <a:solidFill>
                  <a:srgbClr val="292929"/>
                </a:solidFill>
                <a:cs typeface="Calibri"/>
              </a:rPr>
              <a:t> applicability.</a:t>
            </a:r>
            <a:endParaRPr lang="en-US" sz="1200" dirty="0"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"/>
              <a:buChar char="•"/>
              <a:tabLst>
                <a:tab pos="300355" algn="l"/>
              </a:tabLst>
            </a:pPr>
            <a:endParaRPr lang="en-US" sz="1200" dirty="0"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600"/>
              </a:spcBef>
            </a:pPr>
            <a:endParaRPr lang="en-US" sz="1200" dirty="0"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D33E2D-CB06-CCAB-4616-BC17131D30E6}"/>
              </a:ext>
            </a:extLst>
          </p:cNvPr>
          <p:cNvSpPr txBox="1"/>
          <p:nvPr/>
        </p:nvSpPr>
        <p:spPr>
          <a:xfrm>
            <a:off x="7479909" y="1473992"/>
            <a:ext cx="380570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Module 04 </a:t>
            </a:r>
            <a:r>
              <a:rPr lang="en-US" sz="1550" dirty="0" err="1">
                <a:solidFill>
                  <a:srgbClr val="292929"/>
                </a:solidFill>
                <a:cs typeface="Calibri"/>
              </a:rPr>
              <a:t>SpaceX_Machine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 Learning Prediction_Part_5.ipynb</a:t>
            </a:r>
            <a:endParaRPr sz="15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160F3-32F2-496B-B2AA-C1D076E8E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98027-B565-ABB3-E021-912C769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75FA75-0E1F-0145-550C-F36DC344770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(Flowchart)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A882390-7C1E-749B-6DD1-088C2FFE5472}"/>
              </a:ext>
            </a:extLst>
          </p:cNvPr>
          <p:cNvGrpSpPr/>
          <p:nvPr/>
        </p:nvGrpSpPr>
        <p:grpSpPr>
          <a:xfrm>
            <a:off x="3522726" y="1608200"/>
            <a:ext cx="1936750" cy="1725930"/>
            <a:chOff x="3522726" y="1608200"/>
            <a:chExt cx="1936750" cy="172593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62F41CE-2478-05D9-A435-A558D0FF297E}"/>
                </a:ext>
              </a:extLst>
            </p:cNvPr>
            <p:cNvSpPr/>
            <p:nvPr/>
          </p:nvSpPr>
          <p:spPr>
            <a:xfrm>
              <a:off x="3829050" y="1904999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9AFC591-B052-606B-6257-A9F2B0FC1E0A}"/>
                </a:ext>
              </a:extLst>
            </p:cNvPr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1807845" y="0"/>
                  </a:moveTo>
                  <a:lnTo>
                    <a:pt x="116077" y="0"/>
                  </a:lnTo>
                  <a:lnTo>
                    <a:pt x="70883" y="9120"/>
                  </a:lnTo>
                  <a:lnTo>
                    <a:pt x="33988" y="34004"/>
                  </a:lnTo>
                  <a:lnTo>
                    <a:pt x="9118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18" y="1091058"/>
                  </a:lnTo>
                  <a:lnTo>
                    <a:pt x="33988" y="1127998"/>
                  </a:lnTo>
                  <a:lnTo>
                    <a:pt x="70883" y="1152911"/>
                  </a:lnTo>
                  <a:lnTo>
                    <a:pt x="116077" y="1162050"/>
                  </a:lnTo>
                  <a:lnTo>
                    <a:pt x="1807845" y="1162050"/>
                  </a:lnTo>
                  <a:lnTo>
                    <a:pt x="1853058" y="1152911"/>
                  </a:lnTo>
                  <a:lnTo>
                    <a:pt x="1889998" y="1127998"/>
                  </a:lnTo>
                  <a:lnTo>
                    <a:pt x="1914911" y="1091058"/>
                  </a:lnTo>
                  <a:lnTo>
                    <a:pt x="1924050" y="1045845"/>
                  </a:lnTo>
                  <a:lnTo>
                    <a:pt x="1924050" y="116204"/>
                  </a:lnTo>
                  <a:lnTo>
                    <a:pt x="1914911" y="70937"/>
                  </a:lnTo>
                  <a:lnTo>
                    <a:pt x="1889998" y="34004"/>
                  </a:lnTo>
                  <a:lnTo>
                    <a:pt x="1853058" y="9120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302C5EF-14E7-0461-FE1A-5C592399362F}"/>
                </a:ext>
              </a:extLst>
            </p:cNvPr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0" y="116204"/>
                  </a:moveTo>
                  <a:lnTo>
                    <a:pt x="9118" y="70937"/>
                  </a:lnTo>
                  <a:lnTo>
                    <a:pt x="33988" y="34004"/>
                  </a:lnTo>
                  <a:lnTo>
                    <a:pt x="70883" y="9120"/>
                  </a:lnTo>
                  <a:lnTo>
                    <a:pt x="116077" y="0"/>
                  </a:lnTo>
                  <a:lnTo>
                    <a:pt x="1807845" y="0"/>
                  </a:lnTo>
                  <a:lnTo>
                    <a:pt x="1853058" y="9120"/>
                  </a:lnTo>
                  <a:lnTo>
                    <a:pt x="1889998" y="34004"/>
                  </a:lnTo>
                  <a:lnTo>
                    <a:pt x="1914911" y="70937"/>
                  </a:lnTo>
                  <a:lnTo>
                    <a:pt x="1924050" y="116204"/>
                  </a:lnTo>
                  <a:lnTo>
                    <a:pt x="1924050" y="1045845"/>
                  </a:lnTo>
                  <a:lnTo>
                    <a:pt x="1914911" y="1091058"/>
                  </a:lnTo>
                  <a:lnTo>
                    <a:pt x="1889998" y="1127998"/>
                  </a:lnTo>
                  <a:lnTo>
                    <a:pt x="1853058" y="1152911"/>
                  </a:lnTo>
                  <a:lnTo>
                    <a:pt x="1807845" y="1162050"/>
                  </a:lnTo>
                  <a:lnTo>
                    <a:pt x="116077" y="1162050"/>
                  </a:lnTo>
                  <a:lnTo>
                    <a:pt x="70883" y="1152911"/>
                  </a:lnTo>
                  <a:lnTo>
                    <a:pt x="33988" y="1127998"/>
                  </a:lnTo>
                  <a:lnTo>
                    <a:pt x="911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3F177B15-8C20-68A8-971B-A47BA7D83563}"/>
              </a:ext>
            </a:extLst>
          </p:cNvPr>
          <p:cNvSpPr txBox="1"/>
          <p:nvPr/>
        </p:nvSpPr>
        <p:spPr>
          <a:xfrm>
            <a:off x="3757295" y="1851977"/>
            <a:ext cx="1461135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79425">
              <a:lnSpc>
                <a:spcPts val="2180"/>
              </a:lnSpc>
              <a:spcBef>
                <a:spcPts val="38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 Preprocessing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4751D7FD-2795-0B6E-6860-38094D00A292}"/>
              </a:ext>
            </a:extLst>
          </p:cNvPr>
          <p:cNvGrpSpPr/>
          <p:nvPr/>
        </p:nvGrpSpPr>
        <p:grpSpPr>
          <a:xfrm>
            <a:off x="3522726" y="3056001"/>
            <a:ext cx="1936750" cy="1725930"/>
            <a:chOff x="3522726" y="3056001"/>
            <a:chExt cx="1936750" cy="172593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9934FE7C-BDA9-18BC-EBBC-4F9456322F15}"/>
                </a:ext>
              </a:extLst>
            </p:cNvPr>
            <p:cNvSpPr/>
            <p:nvPr/>
          </p:nvSpPr>
          <p:spPr>
            <a:xfrm>
              <a:off x="3829050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67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A3FAF213-DFA7-1670-D582-E8060250B90E}"/>
                </a:ext>
              </a:extLst>
            </p:cNvPr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08734" y="1152525"/>
                  </a:lnTo>
                  <a:lnTo>
                    <a:pt x="1853594" y="1143454"/>
                  </a:lnTo>
                  <a:lnTo>
                    <a:pt x="1890252" y="1118727"/>
                  </a:lnTo>
                  <a:lnTo>
                    <a:pt x="1914979" y="1082069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497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CEBEB56-1385-9906-256D-F6BE0E779069}"/>
                </a:ext>
              </a:extLst>
            </p:cNvPr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69"/>
                  </a:lnTo>
                  <a:lnTo>
                    <a:pt x="1890252" y="1118727"/>
                  </a:lnTo>
                  <a:lnTo>
                    <a:pt x="1853594" y="1143454"/>
                  </a:lnTo>
                  <a:lnTo>
                    <a:pt x="1808734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680705EB-72C7-9446-909B-81BC6401C62F}"/>
              </a:ext>
            </a:extLst>
          </p:cNvPr>
          <p:cNvSpPr txBox="1"/>
          <p:nvPr/>
        </p:nvSpPr>
        <p:spPr>
          <a:xfrm>
            <a:off x="3974846" y="3300730"/>
            <a:ext cx="97218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864F8F42-D136-604A-8145-6C3DAC10D169}"/>
              </a:ext>
            </a:extLst>
          </p:cNvPr>
          <p:cNvGrpSpPr/>
          <p:nvPr/>
        </p:nvGrpSpPr>
        <p:grpSpPr>
          <a:xfrm>
            <a:off x="3522726" y="4503801"/>
            <a:ext cx="2954655" cy="1165225"/>
            <a:chOff x="3522726" y="4503801"/>
            <a:chExt cx="2954655" cy="1165225"/>
          </a:xfrm>
        </p:grpSpPr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45C31975-9B5E-5443-DF31-4CA5315F14AC}"/>
                </a:ext>
              </a:extLst>
            </p:cNvPr>
            <p:cNvSpPr/>
            <p:nvPr/>
          </p:nvSpPr>
          <p:spPr>
            <a:xfrm>
              <a:off x="3914775" y="4705350"/>
              <a:ext cx="2562225" cy="171450"/>
            </a:xfrm>
            <a:custGeom>
              <a:avLst/>
              <a:gdLst/>
              <a:ahLst/>
              <a:cxnLst/>
              <a:rect l="l" t="t" r="r" b="b"/>
              <a:pathLst>
                <a:path w="2562225" h="171450">
                  <a:moveTo>
                    <a:pt x="25622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562225" y="171450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6E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E4B9DBC3-5FBD-072B-A072-2C0DE3776D32}"/>
                </a:ext>
              </a:extLst>
            </p:cNvPr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08734" y="1152461"/>
                  </a:lnTo>
                  <a:lnTo>
                    <a:pt x="1853594" y="1143404"/>
                  </a:lnTo>
                  <a:lnTo>
                    <a:pt x="1890252" y="1118704"/>
                  </a:lnTo>
                  <a:lnTo>
                    <a:pt x="1914979" y="1082070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5F8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97089894-8FB7-4EB0-00CF-86EACC2635C8}"/>
                </a:ext>
              </a:extLst>
            </p:cNvPr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70"/>
                  </a:lnTo>
                  <a:lnTo>
                    <a:pt x="1890252" y="1118704"/>
                  </a:lnTo>
                  <a:lnTo>
                    <a:pt x="1853594" y="1143404"/>
                  </a:lnTo>
                  <a:lnTo>
                    <a:pt x="1808734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177308E7-ADAA-F84F-0FB3-F32A1092687E}"/>
              </a:ext>
            </a:extLst>
          </p:cNvPr>
          <p:cNvSpPr txBox="1"/>
          <p:nvPr/>
        </p:nvSpPr>
        <p:spPr>
          <a:xfrm>
            <a:off x="3622675" y="4749800"/>
            <a:ext cx="173545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endParaRPr sz="2000">
              <a:latin typeface="Calibri"/>
              <a:cs typeface="Calibri"/>
            </a:endParaRPr>
          </a:p>
          <a:p>
            <a:pPr marL="4445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18">
            <a:extLst>
              <a:ext uri="{FF2B5EF4-FFF2-40B4-BE49-F238E27FC236}">
                <a16:creationId xmlns:a16="http://schemas.microsoft.com/office/drawing/2014/main" id="{1611C28D-2015-E588-046F-4CBAF9FAB719}"/>
              </a:ext>
            </a:extLst>
          </p:cNvPr>
          <p:cNvGrpSpPr/>
          <p:nvPr/>
        </p:nvGrpSpPr>
        <p:grpSpPr>
          <a:xfrm>
            <a:off x="6084951" y="3352800"/>
            <a:ext cx="1946275" cy="2316480"/>
            <a:chOff x="6084951" y="3352800"/>
            <a:chExt cx="1946275" cy="2316480"/>
          </a:xfrm>
        </p:grpSpPr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F852DBFD-0D37-749E-86AA-4EF67A11678F}"/>
                </a:ext>
              </a:extLst>
            </p:cNvPr>
            <p:cNvSpPr/>
            <p:nvPr/>
          </p:nvSpPr>
          <p:spPr>
            <a:xfrm>
              <a:off x="6391275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869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5E438952-BC69-945A-19A2-E0BEBB16F72E}"/>
                </a:ext>
              </a:extLst>
            </p:cNvPr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18258" y="1152461"/>
                  </a:lnTo>
                  <a:lnTo>
                    <a:pt x="1863119" y="1143404"/>
                  </a:lnTo>
                  <a:lnTo>
                    <a:pt x="1899777" y="1118704"/>
                  </a:lnTo>
                  <a:lnTo>
                    <a:pt x="1924504" y="1082070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75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B426352-C745-D449-6E44-3C0C8B828B9D}"/>
                </a:ext>
              </a:extLst>
            </p:cNvPr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70"/>
                  </a:lnTo>
                  <a:lnTo>
                    <a:pt x="1899777" y="1118704"/>
                  </a:lnTo>
                  <a:lnTo>
                    <a:pt x="1863119" y="1143404"/>
                  </a:lnTo>
                  <a:lnTo>
                    <a:pt x="1818258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BD1D3B45-E90B-C8BA-F9AF-DA7FAAB0FF1F}"/>
              </a:ext>
            </a:extLst>
          </p:cNvPr>
          <p:cNvSpPr txBox="1"/>
          <p:nvPr/>
        </p:nvSpPr>
        <p:spPr>
          <a:xfrm>
            <a:off x="6479540" y="4749800"/>
            <a:ext cx="110553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2C10EEF8-6EB2-879B-9F95-117EEFBF80AF}"/>
              </a:ext>
            </a:extLst>
          </p:cNvPr>
          <p:cNvGrpSpPr/>
          <p:nvPr/>
        </p:nvGrpSpPr>
        <p:grpSpPr>
          <a:xfrm>
            <a:off x="6084951" y="1905000"/>
            <a:ext cx="1946275" cy="2316480"/>
            <a:chOff x="6084951" y="1905000"/>
            <a:chExt cx="1946275" cy="231648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A0811F4F-1FF5-1964-CC67-50E4223975D0}"/>
                </a:ext>
              </a:extLst>
            </p:cNvPr>
            <p:cNvSpPr/>
            <p:nvPr/>
          </p:nvSpPr>
          <p:spPr>
            <a:xfrm>
              <a:off x="6391275" y="19050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1127238A-4676-896D-00BA-D16E18399554}"/>
                </a:ext>
              </a:extLst>
            </p:cNvPr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18258" y="1152525"/>
                  </a:lnTo>
                  <a:lnTo>
                    <a:pt x="1863119" y="1143454"/>
                  </a:lnTo>
                  <a:lnTo>
                    <a:pt x="1899777" y="1118727"/>
                  </a:lnTo>
                  <a:lnTo>
                    <a:pt x="1924504" y="1082069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889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C875A29B-B783-1963-BCEE-F971AB4A38C5}"/>
                </a:ext>
              </a:extLst>
            </p:cNvPr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69"/>
                  </a:lnTo>
                  <a:lnTo>
                    <a:pt x="1899777" y="1118727"/>
                  </a:lnTo>
                  <a:lnTo>
                    <a:pt x="1863119" y="1143454"/>
                  </a:lnTo>
                  <a:lnTo>
                    <a:pt x="1818258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7">
            <a:extLst>
              <a:ext uri="{FF2B5EF4-FFF2-40B4-BE49-F238E27FC236}">
                <a16:creationId xmlns:a16="http://schemas.microsoft.com/office/drawing/2014/main" id="{CCC7FE99-AB6B-B448-8313-45BDFDACA45D}"/>
              </a:ext>
            </a:extLst>
          </p:cNvPr>
          <p:cNvSpPr txBox="1"/>
          <p:nvPr/>
        </p:nvSpPr>
        <p:spPr>
          <a:xfrm>
            <a:off x="6343650" y="3300730"/>
            <a:ext cx="142621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2000">
              <a:latin typeface="Calibri"/>
              <a:cs typeface="Calibri"/>
            </a:endParaRPr>
          </a:p>
          <a:p>
            <a:pPr marL="2540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28">
            <a:extLst>
              <a:ext uri="{FF2B5EF4-FFF2-40B4-BE49-F238E27FC236}">
                <a16:creationId xmlns:a16="http://schemas.microsoft.com/office/drawing/2014/main" id="{0247E3EA-327F-C059-68DD-35DC374D8EBA}"/>
              </a:ext>
            </a:extLst>
          </p:cNvPr>
          <p:cNvGrpSpPr/>
          <p:nvPr/>
        </p:nvGrpSpPr>
        <p:grpSpPr>
          <a:xfrm>
            <a:off x="6084951" y="1608200"/>
            <a:ext cx="1946275" cy="1174750"/>
            <a:chOff x="6084951" y="1608200"/>
            <a:chExt cx="1946275" cy="1174750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95CB5075-8147-19AE-E01E-89035F163C98}"/>
                </a:ext>
              </a:extLst>
            </p:cNvPr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1817370" y="0"/>
                  </a:moveTo>
                  <a:lnTo>
                    <a:pt x="116204" y="0"/>
                  </a:lnTo>
                  <a:lnTo>
                    <a:pt x="70937" y="9120"/>
                  </a:lnTo>
                  <a:lnTo>
                    <a:pt x="34004" y="34004"/>
                  </a:lnTo>
                  <a:lnTo>
                    <a:pt x="9120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20" y="1091058"/>
                  </a:lnTo>
                  <a:lnTo>
                    <a:pt x="34004" y="1127998"/>
                  </a:lnTo>
                  <a:lnTo>
                    <a:pt x="70937" y="1152911"/>
                  </a:lnTo>
                  <a:lnTo>
                    <a:pt x="116204" y="1162050"/>
                  </a:lnTo>
                  <a:lnTo>
                    <a:pt x="1817370" y="1162050"/>
                  </a:lnTo>
                  <a:lnTo>
                    <a:pt x="1862583" y="1152911"/>
                  </a:lnTo>
                  <a:lnTo>
                    <a:pt x="1899523" y="1127998"/>
                  </a:lnTo>
                  <a:lnTo>
                    <a:pt x="1924436" y="1091058"/>
                  </a:lnTo>
                  <a:lnTo>
                    <a:pt x="1933575" y="1045845"/>
                  </a:lnTo>
                  <a:lnTo>
                    <a:pt x="1933575" y="116204"/>
                  </a:lnTo>
                  <a:lnTo>
                    <a:pt x="1924436" y="70937"/>
                  </a:lnTo>
                  <a:lnTo>
                    <a:pt x="1899523" y="34004"/>
                  </a:lnTo>
                  <a:lnTo>
                    <a:pt x="1862583" y="912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3393538-605D-6874-F79D-82EF428C8837}"/>
                </a:ext>
              </a:extLst>
            </p:cNvPr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0" y="116204"/>
                  </a:moveTo>
                  <a:lnTo>
                    <a:pt x="9120" y="70937"/>
                  </a:lnTo>
                  <a:lnTo>
                    <a:pt x="34004" y="34004"/>
                  </a:lnTo>
                  <a:lnTo>
                    <a:pt x="70937" y="9120"/>
                  </a:lnTo>
                  <a:lnTo>
                    <a:pt x="116204" y="0"/>
                  </a:lnTo>
                  <a:lnTo>
                    <a:pt x="1817370" y="0"/>
                  </a:lnTo>
                  <a:lnTo>
                    <a:pt x="1862583" y="9120"/>
                  </a:lnTo>
                  <a:lnTo>
                    <a:pt x="1899523" y="34004"/>
                  </a:lnTo>
                  <a:lnTo>
                    <a:pt x="1924436" y="70937"/>
                  </a:lnTo>
                  <a:lnTo>
                    <a:pt x="1933575" y="116204"/>
                  </a:lnTo>
                  <a:lnTo>
                    <a:pt x="1933575" y="1045845"/>
                  </a:lnTo>
                  <a:lnTo>
                    <a:pt x="1924436" y="1091058"/>
                  </a:lnTo>
                  <a:lnTo>
                    <a:pt x="1899523" y="1127998"/>
                  </a:lnTo>
                  <a:lnTo>
                    <a:pt x="1862583" y="1152911"/>
                  </a:lnTo>
                  <a:lnTo>
                    <a:pt x="1817370" y="1162050"/>
                  </a:lnTo>
                  <a:lnTo>
                    <a:pt x="116204" y="1162050"/>
                  </a:lnTo>
                  <a:lnTo>
                    <a:pt x="70937" y="1152911"/>
                  </a:lnTo>
                  <a:lnTo>
                    <a:pt x="34004" y="1127998"/>
                  </a:lnTo>
                  <a:lnTo>
                    <a:pt x="9120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1">
            <a:extLst>
              <a:ext uri="{FF2B5EF4-FFF2-40B4-BE49-F238E27FC236}">
                <a16:creationId xmlns:a16="http://schemas.microsoft.com/office/drawing/2014/main" id="{4568E280-6EE5-128B-A244-A31BA261BF33}"/>
              </a:ext>
            </a:extLst>
          </p:cNvPr>
          <p:cNvSpPr txBox="1"/>
          <p:nvPr/>
        </p:nvSpPr>
        <p:spPr>
          <a:xfrm>
            <a:off x="6217665" y="1851977"/>
            <a:ext cx="1682750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4825" marR="5080" indent="-492759">
              <a:lnSpc>
                <a:spcPts val="218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983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86ABF-10D9-24EB-F625-2D10822C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"/>
          <a:stretch>
            <a:fillRect/>
          </a:stretch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531610" y="1212036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65">
              <a:spcBef>
                <a:spcPts val="146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400" spc="-170" dirty="0">
                <a:solidFill>
                  <a:schemeClr val="tx1"/>
                </a:solidFill>
                <a:latin typeface="+mn-lt"/>
              </a:rPr>
              <a:t>LR,</a:t>
            </a:r>
            <a:r>
              <a:rPr lang="en-US" sz="1400" spc="2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65" dirty="0">
                <a:solidFill>
                  <a:schemeClr val="tx1"/>
                </a:solidFill>
                <a:latin typeface="+mn-lt"/>
              </a:rPr>
              <a:t>SVM,</a:t>
            </a:r>
            <a:r>
              <a:rPr lang="en-US" sz="1400" spc="2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60" dirty="0">
                <a:solidFill>
                  <a:schemeClr val="tx1"/>
                </a:solidFill>
                <a:latin typeface="+mn-lt"/>
              </a:rPr>
              <a:t>KNN</a:t>
            </a:r>
            <a:r>
              <a:rPr lang="en-US" sz="1400" spc="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0" dirty="0">
                <a:solidFill>
                  <a:schemeClr val="tx1"/>
                </a:solidFill>
                <a:latin typeface="+mn-lt"/>
              </a:rPr>
              <a:t>are</a:t>
            </a:r>
            <a:r>
              <a:rPr lang="en-US" sz="1400" spc="-8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top-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performing</a:t>
            </a:r>
            <a:r>
              <a:rPr lang="en-US" sz="1400" spc="-3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+mn-lt"/>
              </a:rPr>
              <a:t>models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for</a:t>
            </a:r>
            <a:r>
              <a:rPr lang="en-US" sz="1400" spc="-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forecasting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0" dirty="0">
                <a:solidFill>
                  <a:schemeClr val="tx1"/>
                </a:solidFill>
                <a:latin typeface="+mn-lt"/>
              </a:rPr>
              <a:t>outcomes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in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this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data.</a:t>
            </a:r>
          </a:p>
          <a:p>
            <a:pPr marL="240665"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Lighter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payloads </a:t>
            </a:r>
            <a:r>
              <a:rPr lang="en-US" sz="1400" spc="-90" dirty="0">
                <a:solidFill>
                  <a:schemeClr val="tx1"/>
                </a:solidFill>
                <a:latin typeface="+mn-lt"/>
              </a:rPr>
              <a:t>have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higher</a:t>
            </a:r>
            <a:r>
              <a:rPr lang="en-US" sz="1400" spc="-4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55" dirty="0">
                <a:solidFill>
                  <a:schemeClr val="tx1"/>
                </a:solidFill>
                <a:latin typeface="+mn-lt"/>
              </a:rPr>
              <a:t>performance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5" dirty="0">
                <a:solidFill>
                  <a:schemeClr val="tx1"/>
                </a:solidFill>
                <a:latin typeface="+mn-lt"/>
              </a:rPr>
              <a:t>compared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to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5" dirty="0">
                <a:solidFill>
                  <a:schemeClr val="tx1"/>
                </a:solidFill>
                <a:latin typeface="+mn-lt"/>
              </a:rPr>
              <a:t>heavier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ones.</a:t>
            </a:r>
          </a:p>
          <a:p>
            <a:pPr marL="241300" marR="5080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400" spc="-120" dirty="0">
                <a:solidFill>
                  <a:schemeClr val="tx1"/>
                </a:solidFill>
                <a:latin typeface="+mn-lt"/>
              </a:rPr>
              <a:t>The</a:t>
            </a:r>
            <a:r>
              <a:rPr lang="en-US" sz="1400" spc="-3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likelihood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of</a:t>
            </a:r>
            <a:r>
              <a:rPr lang="en-US" sz="1400" spc="229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50" dirty="0">
                <a:solidFill>
                  <a:schemeClr val="tx1"/>
                </a:solidFill>
                <a:latin typeface="+mn-lt"/>
              </a:rPr>
              <a:t>SpaceX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launch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75" dirty="0">
                <a:solidFill>
                  <a:schemeClr val="tx1"/>
                </a:solidFill>
                <a:latin typeface="+mn-lt"/>
              </a:rPr>
              <a:t>succeeding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0" dirty="0">
                <a:solidFill>
                  <a:schemeClr val="tx1"/>
                </a:solidFill>
                <a:latin typeface="+mn-lt"/>
              </a:rPr>
              <a:t>increases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with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the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35" dirty="0">
                <a:solidFill>
                  <a:schemeClr val="tx1"/>
                </a:solidFill>
                <a:latin typeface="+mn-lt"/>
              </a:rPr>
              <a:t>number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of</a:t>
            </a:r>
            <a:r>
              <a:rPr lang="en-US" sz="1400" spc="229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years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of</a:t>
            </a:r>
            <a:r>
              <a:rPr lang="en-US" sz="1400" spc="17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70" dirty="0">
                <a:solidFill>
                  <a:schemeClr val="tx1"/>
                </a:solidFill>
                <a:latin typeface="+mn-lt"/>
              </a:rPr>
              <a:t>experience,</a:t>
            </a:r>
            <a:r>
              <a:rPr lang="en-US" sz="1400" spc="-5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35" dirty="0">
                <a:solidFill>
                  <a:schemeClr val="tx1"/>
                </a:solidFill>
                <a:latin typeface="+mn-lt"/>
              </a:rPr>
              <a:t>suggesting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trend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towards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0" dirty="0">
                <a:solidFill>
                  <a:schemeClr val="tx1"/>
                </a:solidFill>
                <a:latin typeface="+mn-lt"/>
              </a:rPr>
              <a:t>flawless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85" dirty="0">
                <a:solidFill>
                  <a:schemeClr val="tx1"/>
                </a:solidFill>
                <a:latin typeface="+mn-lt"/>
              </a:rPr>
              <a:t>launches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30" dirty="0">
                <a:solidFill>
                  <a:schemeClr val="tx1"/>
                </a:solidFill>
                <a:latin typeface="+mn-lt"/>
              </a:rPr>
              <a:t>over</a:t>
            </a:r>
            <a:r>
              <a:rPr lang="en-US" sz="1400" spc="-4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time.</a:t>
            </a:r>
          </a:p>
          <a:p>
            <a:pPr marL="241300" marR="874394">
              <a:spcBef>
                <a:spcPts val="132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400" spc="-80" dirty="0">
                <a:solidFill>
                  <a:schemeClr val="tx1"/>
                </a:solidFill>
                <a:latin typeface="+mn-lt"/>
              </a:rPr>
              <a:t>Launch</a:t>
            </a:r>
            <a:r>
              <a:rPr lang="en-US" sz="1400" spc="-3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+mn-lt"/>
              </a:rPr>
              <a:t>Complex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39A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at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95" dirty="0">
                <a:solidFill>
                  <a:schemeClr val="tx1"/>
                </a:solidFill>
                <a:latin typeface="+mn-lt"/>
              </a:rPr>
              <a:t>Kennedy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40" dirty="0">
                <a:solidFill>
                  <a:schemeClr val="tx1"/>
                </a:solidFill>
                <a:latin typeface="+mn-lt"/>
              </a:rPr>
              <a:t>Space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70" dirty="0">
                <a:solidFill>
                  <a:schemeClr val="tx1"/>
                </a:solidFill>
                <a:latin typeface="+mn-lt"/>
              </a:rPr>
              <a:t>Center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+mn-lt"/>
              </a:rPr>
              <a:t>has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the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highest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35" dirty="0">
                <a:solidFill>
                  <a:schemeClr val="tx1"/>
                </a:solidFill>
                <a:latin typeface="+mn-lt"/>
              </a:rPr>
              <a:t>number</a:t>
            </a:r>
            <a:r>
              <a:rPr lang="en-US" sz="1400" spc="-1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+mn-lt"/>
              </a:rPr>
              <a:t>of </a:t>
            </a:r>
            <a:r>
              <a:rPr lang="en-US" sz="1400" spc="-95" dirty="0">
                <a:solidFill>
                  <a:schemeClr val="tx1"/>
                </a:solidFill>
                <a:latin typeface="+mn-lt"/>
              </a:rPr>
              <a:t>successful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85" dirty="0">
                <a:solidFill>
                  <a:schemeClr val="tx1"/>
                </a:solidFill>
                <a:latin typeface="+mn-lt"/>
              </a:rPr>
              <a:t>launches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65" dirty="0">
                <a:solidFill>
                  <a:schemeClr val="tx1"/>
                </a:solidFill>
                <a:latin typeface="+mn-lt"/>
              </a:rPr>
              <a:t>compared</a:t>
            </a:r>
            <a:r>
              <a:rPr lang="en-US" sz="1400" spc="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to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other</a:t>
            </a:r>
            <a:r>
              <a:rPr lang="en-US" sz="1400" spc="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50" dirty="0">
                <a:solidFill>
                  <a:schemeClr val="tx1"/>
                </a:solidFill>
                <a:latin typeface="+mn-lt"/>
              </a:rPr>
              <a:t>launch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sites.</a:t>
            </a:r>
          </a:p>
          <a:p>
            <a:pPr marL="240665"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400" spc="-265" dirty="0">
                <a:solidFill>
                  <a:schemeClr val="tx1"/>
                </a:solidFill>
                <a:latin typeface="+mn-lt"/>
              </a:rPr>
              <a:t>GEO,HEO,SSO,ES</a:t>
            </a:r>
            <a:r>
              <a:rPr lang="en-US" sz="1400" spc="7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L1</a:t>
            </a:r>
            <a:r>
              <a:rPr lang="en-US" sz="1400" spc="-7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orbit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types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exhibit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the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highest</a:t>
            </a:r>
            <a:r>
              <a:rPr lang="en-US" sz="1400" spc="5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+mn-lt"/>
              </a:rPr>
              <a:t>rates</a:t>
            </a:r>
            <a:r>
              <a:rPr lang="en-US" sz="1400" spc="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of</a:t>
            </a:r>
            <a:r>
              <a:rPr lang="en-US" sz="1400" spc="254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95" dirty="0">
                <a:solidFill>
                  <a:schemeClr val="tx1"/>
                </a:solidFill>
                <a:latin typeface="+mn-lt"/>
              </a:rPr>
              <a:t>successful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+mn-lt"/>
              </a:rPr>
              <a:t>launches.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A390E67-E526-82E3-C489-2B2F4237C14D}"/>
              </a:ext>
            </a:extLst>
          </p:cNvPr>
          <p:cNvSpPr txBox="1"/>
          <p:nvPr/>
        </p:nvSpPr>
        <p:spPr>
          <a:xfrm>
            <a:off x="7659820" y="5029706"/>
            <a:ext cx="380570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550" dirty="0">
                <a:solidFill>
                  <a:srgbClr val="292929"/>
                </a:solidFill>
                <a:cs typeface="Calibri"/>
              </a:rPr>
              <a:t>spacex_launch_records_dashboard.pdf</a:t>
            </a:r>
            <a:endParaRPr sz="15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DBFC830-77C4-5F6F-4B1E-476C330192FD}"/>
              </a:ext>
            </a:extLst>
          </p:cNvPr>
          <p:cNvSpPr txBox="1"/>
          <p:nvPr/>
        </p:nvSpPr>
        <p:spPr>
          <a:xfrm>
            <a:off x="1078037" y="4874259"/>
            <a:ext cx="988187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4CE5D2BA-9D83-94B3-2260-C5A4ACF49B0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4" y="1951227"/>
            <a:ext cx="11285606" cy="22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050200B8-DB79-D88C-566A-C9A13C95CCA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3" y="1951227"/>
            <a:ext cx="11285607" cy="2211565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BA7DBAA-0A02-1B9C-9954-CAB5F673DB24}"/>
              </a:ext>
            </a:extLst>
          </p:cNvPr>
          <p:cNvSpPr txBox="1"/>
          <p:nvPr/>
        </p:nvSpPr>
        <p:spPr>
          <a:xfrm>
            <a:off x="1078037" y="4874259"/>
            <a:ext cx="910082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cs typeface="Microsoft Sans Serif"/>
              </a:rPr>
              <a:t>Payloads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lower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more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compared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those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with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higher</a:t>
            </a:r>
            <a:r>
              <a:rPr sz="2200" spc="-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cs typeface="Microsoft Sans Serif"/>
              </a:rPr>
              <a:t>across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sz="2200" spc="-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three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sites.</a:t>
            </a:r>
            <a:endParaRPr sz="220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2137544-41E3-82E8-D798-5D0828F9ED80}"/>
              </a:ext>
            </a:extLst>
          </p:cNvPr>
          <p:cNvSpPr txBox="1"/>
          <p:nvPr/>
        </p:nvSpPr>
        <p:spPr>
          <a:xfrm>
            <a:off x="1078037" y="5587491"/>
            <a:ext cx="92087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cs typeface="Microsoft Sans Serif"/>
              </a:rPr>
              <a:t>Orbit</a:t>
            </a:r>
            <a:r>
              <a:rPr sz="2200" spc="-1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types</a:t>
            </a:r>
            <a:r>
              <a:rPr sz="2200" spc="-1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L1,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cs typeface="Microsoft Sans Serif"/>
              </a:rPr>
              <a:t>GEO,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cs typeface="Microsoft Sans Serif"/>
              </a:rPr>
              <a:t>HEO,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highest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among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all.</a:t>
            </a:r>
            <a:endParaRPr sz="2200" dirty="0"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A7530E5-9847-0FAB-EE51-3A18738229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0463" y="1557350"/>
            <a:ext cx="5154688" cy="35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317AFC21-788D-52FA-FAA5-E094BA2B9D1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4" y="1951227"/>
            <a:ext cx="11285606" cy="221451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0B84BD0-388F-B05D-CB7D-B032C71D4E17}"/>
              </a:ext>
            </a:extLst>
          </p:cNvPr>
          <p:cNvSpPr txBox="1"/>
          <p:nvPr/>
        </p:nvSpPr>
        <p:spPr>
          <a:xfrm>
            <a:off x="1078037" y="4874259"/>
            <a:ext cx="98958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20" dirty="0">
                <a:solidFill>
                  <a:srgbClr val="292929"/>
                </a:solidFill>
                <a:cs typeface="Microsoft Sans Serif"/>
              </a:rPr>
              <a:t>LEO,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cs typeface="Microsoft Sans Serif"/>
              </a:rPr>
              <a:t>ISS,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cs typeface="Microsoft Sans Serif"/>
              </a:rPr>
              <a:t>PO,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most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sz="22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earlier</a:t>
            </a:r>
            <a:r>
              <a:rPr sz="2200" spc="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years,</a:t>
            </a:r>
            <a:r>
              <a:rPr sz="22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but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slowly shifted</a:t>
            </a:r>
            <a:r>
              <a:rPr sz="22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cs typeface="Microsoft Sans Serif"/>
              </a:rPr>
              <a:t>VLEO</a:t>
            </a:r>
            <a:r>
              <a:rPr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orbit</a:t>
            </a:r>
            <a:r>
              <a:rPr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sz="22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later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years.</a:t>
            </a:r>
            <a:endParaRPr sz="22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7D5E6632-82F1-7EE0-0924-3C8105A9434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94" y="1951227"/>
            <a:ext cx="11285606" cy="221451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788ACC1-7E2C-20F6-BB5F-330412C576F6}"/>
              </a:ext>
            </a:extLst>
          </p:cNvPr>
          <p:cNvSpPr txBox="1"/>
          <p:nvPr/>
        </p:nvSpPr>
        <p:spPr>
          <a:xfrm>
            <a:off x="1078037" y="4874259"/>
            <a:ext cx="9864725" cy="10191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cs typeface="Microsoft Sans Serif"/>
              </a:rPr>
              <a:t>Heavy</a:t>
            </a:r>
            <a:r>
              <a:rPr sz="22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payloads</a:t>
            </a:r>
            <a:r>
              <a:rPr sz="2200" spc="-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tend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higher</a:t>
            </a:r>
            <a:r>
              <a:rPr sz="22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landing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rates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cs typeface="Microsoft Sans Serif"/>
              </a:rPr>
              <a:t>PO,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cs typeface="Microsoft Sans Serif"/>
              </a:rPr>
              <a:t>LEO,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200" spc="5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orbits,</a:t>
            </a:r>
            <a:r>
              <a:rPr sz="2200" spc="-1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but</a:t>
            </a:r>
            <a:r>
              <a:rPr sz="22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orbit,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less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predictable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almost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equal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mix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cs typeface="Microsoft Sans Serif"/>
              </a:rPr>
              <a:t>successes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failures.</a:t>
            </a:r>
            <a:endParaRPr sz="22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9898415-81D5-1C0A-8715-CF2D72C2DD34}"/>
              </a:ext>
            </a:extLst>
          </p:cNvPr>
          <p:cNvSpPr txBox="1"/>
          <p:nvPr/>
        </p:nvSpPr>
        <p:spPr>
          <a:xfrm>
            <a:off x="1078037" y="5313171"/>
            <a:ext cx="889952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204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till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advancement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experience.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CA51F10-528A-D6B4-D90E-B8F550B01E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6482" y="1716227"/>
            <a:ext cx="5042649" cy="34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25326E6-7E3D-7583-954A-1F4DCFF3D74B}"/>
              </a:ext>
            </a:extLst>
          </p:cNvPr>
          <p:cNvSpPr txBox="1"/>
          <p:nvPr/>
        </p:nvSpPr>
        <p:spPr>
          <a:xfrm>
            <a:off x="7546340" y="2966211"/>
            <a:ext cx="356679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obtain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sz="22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names</a:t>
            </a:r>
            <a:endParaRPr sz="2200" dirty="0"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87533359-97A0-1F57-9A77-C16F727D04F9}"/>
              </a:ext>
            </a:extLst>
          </p:cNvPr>
          <p:cNvPicPr/>
          <p:nvPr/>
        </p:nvPicPr>
        <p:blipFill>
          <a:blip r:embed="rId3" cstate="print"/>
          <a:srcRect l="12316"/>
          <a:stretch>
            <a:fillRect/>
          </a:stretch>
        </p:blipFill>
        <p:spPr>
          <a:xfrm>
            <a:off x="1727200" y="2101850"/>
            <a:ext cx="528955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AC7BA65-2427-F66A-162E-E0C4021FF219}"/>
              </a:ext>
            </a:extLst>
          </p:cNvPr>
          <p:cNvSpPr txBox="1"/>
          <p:nvPr/>
        </p:nvSpPr>
        <p:spPr>
          <a:xfrm>
            <a:off x="7546340" y="2966211"/>
            <a:ext cx="3512820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1300" marR="5080" indent="-228600" algn="just">
              <a:lnSpc>
                <a:spcPct val="98600"/>
              </a:lnSpc>
              <a:spcBef>
                <a:spcPts val="13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obtain</a:t>
            </a:r>
            <a:r>
              <a:rPr sz="22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cs typeface="Microsoft Sans Serif"/>
              </a:rPr>
              <a:t>5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cs typeface="Microsoft Sans Serif"/>
              </a:rPr>
              <a:t>names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sz="2200" spc="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begin</a:t>
            </a:r>
            <a:r>
              <a:rPr sz="2200" spc="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2200" spc="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‘CCA’</a:t>
            </a:r>
            <a:endParaRPr sz="2200" dirty="0"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B0B97DA-530A-5FFB-42BB-D17A4D1B32A5}"/>
              </a:ext>
            </a:extLst>
          </p:cNvPr>
          <p:cNvPicPr/>
          <p:nvPr/>
        </p:nvPicPr>
        <p:blipFill>
          <a:blip r:embed="rId3" cstate="print"/>
          <a:srcRect l="7384"/>
          <a:stretch>
            <a:fillRect/>
          </a:stretch>
        </p:blipFill>
        <p:spPr>
          <a:xfrm>
            <a:off x="1493520" y="2133600"/>
            <a:ext cx="5801714" cy="3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D806414-CA6A-8F01-18DE-15D6BC6B6A5A}"/>
              </a:ext>
            </a:extLst>
          </p:cNvPr>
          <p:cNvSpPr txBox="1"/>
          <p:nvPr/>
        </p:nvSpPr>
        <p:spPr>
          <a:xfrm>
            <a:off x="7546340" y="2966211"/>
            <a:ext cx="3512820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obtain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total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carried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boosters 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launched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cs typeface="Microsoft Sans Serif"/>
              </a:rPr>
              <a:t>NASA</a:t>
            </a:r>
            <a:r>
              <a:rPr sz="22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cs typeface="Microsoft Sans Serif"/>
              </a:rPr>
              <a:t>(CRS)</a:t>
            </a:r>
            <a:endParaRPr sz="2200" dirty="0"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D97E34D0-9EA2-3BA7-297F-D0EDF2122504}"/>
              </a:ext>
            </a:extLst>
          </p:cNvPr>
          <p:cNvPicPr/>
          <p:nvPr/>
        </p:nvPicPr>
        <p:blipFill>
          <a:blip r:embed="rId3" cstate="print"/>
          <a:srcRect l="9395"/>
          <a:stretch>
            <a:fillRect/>
          </a:stretch>
        </p:blipFill>
        <p:spPr>
          <a:xfrm>
            <a:off x="1595119" y="2755442"/>
            <a:ext cx="5700115" cy="17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68115"/>
            <a:ext cx="5935589" cy="103990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marL="697865" lvl="1">
              <a:lnSpc>
                <a:spcPct val="100000"/>
              </a:lnSpc>
              <a:spcBef>
                <a:spcPts val="1305"/>
              </a:spcBef>
              <a:tabLst>
                <a:tab pos="697865" algn="l"/>
              </a:tabLst>
            </a:pP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6000" spc="-10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collection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155"/>
              </a:spcBef>
              <a:tabLst>
                <a:tab pos="697865" algn="l"/>
              </a:tabLst>
            </a:pP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6000" spc="-10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wrangling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175"/>
              </a:spcBef>
              <a:tabLst>
                <a:tab pos="697865" algn="l"/>
              </a:tabLst>
            </a:pPr>
            <a:r>
              <a:rPr lang="en-US" sz="6000" spc="-140" dirty="0">
                <a:solidFill>
                  <a:srgbClr val="292929"/>
                </a:solidFill>
                <a:latin typeface="+mn-lt"/>
                <a:cs typeface="Microsoft Sans Serif"/>
              </a:rPr>
              <a:t>EDA</a:t>
            </a:r>
            <a:r>
              <a:rPr lang="en-US" sz="6000" spc="2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with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data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visualization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250"/>
              </a:spcBef>
              <a:tabLst>
                <a:tab pos="697865" algn="l"/>
              </a:tabLst>
            </a:pPr>
            <a:r>
              <a:rPr lang="en-US" sz="6000" spc="-140" dirty="0">
                <a:solidFill>
                  <a:srgbClr val="292929"/>
                </a:solidFill>
                <a:latin typeface="+mn-lt"/>
                <a:cs typeface="Microsoft Sans Serif"/>
              </a:rPr>
              <a:t>EDA</a:t>
            </a:r>
            <a:r>
              <a:rPr lang="en-US" sz="6000" spc="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with</a:t>
            </a:r>
            <a:r>
              <a:rPr lang="en-US" sz="6000" spc="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25" dirty="0">
                <a:solidFill>
                  <a:srgbClr val="292929"/>
                </a:solidFill>
                <a:latin typeface="+mn-lt"/>
                <a:cs typeface="Microsoft Sans Serif"/>
              </a:rPr>
              <a:t>SQL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175"/>
              </a:spcBef>
              <a:tabLst>
                <a:tab pos="697865" algn="l"/>
              </a:tabLst>
            </a:pP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Building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20" dirty="0">
                <a:solidFill>
                  <a:srgbClr val="292929"/>
                </a:solidFill>
                <a:latin typeface="+mn-lt"/>
                <a:cs typeface="Microsoft Sans Serif"/>
              </a:rPr>
              <a:t>an</a:t>
            </a:r>
            <a:r>
              <a:rPr lang="en-US" sz="60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25" dirty="0">
                <a:solidFill>
                  <a:srgbClr val="292929"/>
                </a:solidFill>
                <a:latin typeface="+mn-lt"/>
                <a:cs typeface="Microsoft Sans Serif"/>
              </a:rPr>
              <a:t>interactive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20" dirty="0">
                <a:solidFill>
                  <a:srgbClr val="292929"/>
                </a:solidFill>
                <a:latin typeface="+mn-lt"/>
                <a:cs typeface="Microsoft Sans Serif"/>
              </a:rPr>
              <a:t>map</a:t>
            </a: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with</a:t>
            </a:r>
            <a:r>
              <a:rPr lang="en-US" sz="60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Folium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150"/>
              </a:spcBef>
              <a:tabLst>
                <a:tab pos="697865" algn="l"/>
              </a:tabLst>
            </a:pP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Building</a:t>
            </a: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a</a:t>
            </a: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45" dirty="0">
                <a:solidFill>
                  <a:srgbClr val="292929"/>
                </a:solidFill>
                <a:latin typeface="+mn-lt"/>
                <a:cs typeface="Microsoft Sans Serif"/>
              </a:rPr>
              <a:t>Dashboard</a:t>
            </a:r>
            <a:r>
              <a:rPr lang="en-US" sz="60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>
                <a:solidFill>
                  <a:srgbClr val="292929"/>
                </a:solidFill>
                <a:latin typeface="+mn-lt"/>
                <a:cs typeface="Microsoft Sans Serif"/>
              </a:rPr>
              <a:t>with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dirty="0" err="1">
                <a:solidFill>
                  <a:srgbClr val="292929"/>
                </a:solidFill>
                <a:latin typeface="+mn-lt"/>
                <a:cs typeface="Microsoft Sans Serif"/>
              </a:rPr>
              <a:t>Plotly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20" dirty="0">
                <a:solidFill>
                  <a:srgbClr val="292929"/>
                </a:solidFill>
                <a:latin typeface="+mn-lt"/>
                <a:cs typeface="Microsoft Sans Serif"/>
              </a:rPr>
              <a:t>Dash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>
              <a:lnSpc>
                <a:spcPct val="100000"/>
              </a:lnSpc>
              <a:spcBef>
                <a:spcPts val="1250"/>
              </a:spcBef>
              <a:tabLst>
                <a:tab pos="697865" algn="l"/>
              </a:tabLst>
            </a:pP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Predictive</a:t>
            </a:r>
            <a:r>
              <a:rPr lang="en-US" sz="6000" spc="-55" dirty="0">
                <a:solidFill>
                  <a:srgbClr val="292929"/>
                </a:solidFill>
                <a:latin typeface="+mn-lt"/>
                <a:cs typeface="Microsoft Sans Serif"/>
              </a:rPr>
              <a:t> analysis</a:t>
            </a:r>
            <a:r>
              <a:rPr lang="en-US" sz="60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(Classification)</a:t>
            </a:r>
            <a:endParaRPr lang="en-US" sz="60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0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marL="697865" lvl="1" indent="-227965">
              <a:lnSpc>
                <a:spcPct val="100000"/>
              </a:lnSpc>
              <a:spcBef>
                <a:spcPts val="1250"/>
              </a:spcBef>
              <a:tabLst>
                <a:tab pos="240665" algn="l"/>
              </a:tabLst>
            </a:pPr>
            <a:r>
              <a:rPr lang="en-US" sz="6000" spc="-140" dirty="0">
                <a:solidFill>
                  <a:srgbClr val="292929"/>
                </a:solidFill>
                <a:latin typeface="+mn-lt"/>
                <a:cs typeface="Microsoft Sans Serif"/>
              </a:rPr>
              <a:t>EDA</a:t>
            </a:r>
            <a:r>
              <a:rPr lang="en-US" sz="6000" spc="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results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50"/>
              </a:spcBef>
              <a:tabLst>
                <a:tab pos="240665" algn="l"/>
              </a:tabLst>
            </a:pP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Interactive</a:t>
            </a:r>
            <a:r>
              <a:rPr lang="en-US" sz="60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40" dirty="0">
                <a:solidFill>
                  <a:srgbClr val="292929"/>
                </a:solidFill>
                <a:latin typeface="+mn-lt"/>
                <a:cs typeface="Microsoft Sans Serif"/>
              </a:rPr>
              <a:t>analytics</a:t>
            </a:r>
            <a:endParaRPr lang="en-US" sz="6000" dirty="0">
              <a:latin typeface="+mn-lt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55"/>
              </a:spcBef>
              <a:tabLst>
                <a:tab pos="240665" algn="l"/>
              </a:tabLst>
            </a:pPr>
            <a:r>
              <a:rPr lang="en-US" sz="6000" spc="-35" dirty="0">
                <a:solidFill>
                  <a:srgbClr val="292929"/>
                </a:solidFill>
                <a:latin typeface="+mn-lt"/>
                <a:cs typeface="Microsoft Sans Serif"/>
              </a:rPr>
              <a:t>Predictive</a:t>
            </a:r>
            <a:r>
              <a:rPr lang="en-US" sz="6000" spc="-6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6000" spc="-10" dirty="0">
                <a:solidFill>
                  <a:srgbClr val="292929"/>
                </a:solidFill>
                <a:latin typeface="+mn-lt"/>
                <a:cs typeface="Microsoft Sans Serif"/>
              </a:rPr>
              <a:t>analysis</a:t>
            </a:r>
            <a:endParaRPr lang="en-US" sz="6000" dirty="0">
              <a:latin typeface="+mn-lt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2C38F24-2CDC-0C16-F3D6-ED764BF2F92A}"/>
              </a:ext>
            </a:extLst>
          </p:cNvPr>
          <p:cNvSpPr txBox="1"/>
          <p:nvPr/>
        </p:nvSpPr>
        <p:spPr>
          <a:xfrm>
            <a:off x="7546340" y="2966211"/>
            <a:ext cx="3512820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calculate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average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carried</a:t>
            </a:r>
            <a:r>
              <a:rPr sz="2200" spc="-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by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version</a:t>
            </a:r>
            <a:r>
              <a:rPr sz="2200"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F9</a:t>
            </a:r>
            <a:r>
              <a:rPr sz="2200" spc="-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cs typeface="Microsoft Sans Serif"/>
              </a:rPr>
              <a:t>v1.1</a:t>
            </a:r>
            <a:endParaRPr sz="2200" dirty="0"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B418770-BD6E-B8BF-C406-392619F3B71A}"/>
              </a:ext>
            </a:extLst>
          </p:cNvPr>
          <p:cNvPicPr/>
          <p:nvPr/>
        </p:nvPicPr>
        <p:blipFill>
          <a:blip r:embed="rId3" cstate="print"/>
          <a:srcRect l="8385"/>
          <a:stretch>
            <a:fillRect/>
          </a:stretch>
        </p:blipFill>
        <p:spPr>
          <a:xfrm>
            <a:off x="1422400" y="2705100"/>
            <a:ext cx="5872832" cy="18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BFE7EE6-2302-36D3-49D6-73AFA41F46A6}"/>
              </a:ext>
            </a:extLst>
          </p:cNvPr>
          <p:cNvSpPr txBox="1"/>
          <p:nvPr/>
        </p:nvSpPr>
        <p:spPr>
          <a:xfrm>
            <a:off x="7546340" y="2966211"/>
            <a:ext cx="3517900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+mj-lt"/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+mj-lt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find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dates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+mj-lt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+mj-lt"/>
                <a:cs typeface="Microsoft Sans Serif"/>
              </a:rPr>
              <a:t>outcome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on</a:t>
            </a:r>
            <a:r>
              <a:rPr sz="22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ground</a:t>
            </a:r>
            <a:r>
              <a:rPr sz="22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pad</a:t>
            </a:r>
            <a:endParaRPr sz="2200" dirty="0">
              <a:latin typeface="+mj-lt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AE0126E-132D-3B21-C042-D685279226AF}"/>
              </a:ext>
            </a:extLst>
          </p:cNvPr>
          <p:cNvPicPr/>
          <p:nvPr/>
        </p:nvPicPr>
        <p:blipFill>
          <a:blip r:embed="rId3" cstate="print"/>
          <a:srcRect l="10108"/>
          <a:stretch>
            <a:fillRect/>
          </a:stretch>
        </p:blipFill>
        <p:spPr>
          <a:xfrm>
            <a:off x="1544320" y="2362200"/>
            <a:ext cx="5673508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7E974DA-E041-0E3A-DE6D-C3829AA69C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024" y="2559050"/>
            <a:ext cx="10632543" cy="220218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5D6586C-F7AA-A641-F1CF-9D601A70D564}"/>
              </a:ext>
            </a:extLst>
          </p:cNvPr>
          <p:cNvSpPr txBox="1"/>
          <p:nvPr/>
        </p:nvSpPr>
        <p:spPr>
          <a:xfrm>
            <a:off x="922020" y="1366773"/>
            <a:ext cx="10444552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8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list</a:t>
            </a:r>
            <a:r>
              <a:rPr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pc="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5" dirty="0">
                <a:solidFill>
                  <a:srgbClr val="292929"/>
                </a:solidFill>
                <a:cs typeface="Microsoft Sans Serif"/>
              </a:rPr>
              <a:t>names</a:t>
            </a:r>
            <a:r>
              <a:rPr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pc="2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boosters </a:t>
            </a:r>
            <a:r>
              <a:rPr spc="-20" dirty="0">
                <a:solidFill>
                  <a:srgbClr val="292929"/>
                </a:solidFill>
                <a:cs typeface="Microsoft Sans Serif"/>
              </a:rPr>
              <a:t>which</a:t>
            </a:r>
            <a:r>
              <a:rPr spc="-1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successfully 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landed</a:t>
            </a:r>
            <a:r>
              <a:rPr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on</a:t>
            </a:r>
            <a:r>
              <a:rPr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drone</a:t>
            </a:r>
            <a:r>
              <a:rPr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ship</a:t>
            </a:r>
            <a:r>
              <a:rPr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and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had</a:t>
            </a:r>
            <a:r>
              <a:rPr spc="-1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3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20" dirty="0">
                <a:solidFill>
                  <a:srgbClr val="292929"/>
                </a:solidFill>
                <a:cs typeface="Microsoft Sans Serif"/>
              </a:rPr>
              <a:t>mass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greater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than</a:t>
            </a:r>
            <a:r>
              <a:rPr spc="-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90" dirty="0">
                <a:solidFill>
                  <a:srgbClr val="292929"/>
                </a:solidFill>
                <a:cs typeface="Microsoft Sans Serif"/>
              </a:rPr>
              <a:t>4000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but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65" dirty="0">
                <a:solidFill>
                  <a:srgbClr val="292929"/>
                </a:solidFill>
                <a:cs typeface="Microsoft Sans Serif"/>
              </a:rPr>
              <a:t>less</a:t>
            </a:r>
            <a:r>
              <a:rPr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cs typeface="Microsoft Sans Serif"/>
              </a:rPr>
              <a:t>than </a:t>
            </a:r>
            <a:r>
              <a:rPr spc="70" dirty="0">
                <a:solidFill>
                  <a:srgbClr val="292929"/>
                </a:solidFill>
                <a:cs typeface="Microsoft Sans Serif"/>
              </a:rPr>
              <a:t>6000</a:t>
            </a:r>
            <a:endParaRPr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AC9A9CF-7589-6F6C-3090-5E7EEC0F45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298" y="2569641"/>
            <a:ext cx="6291935" cy="246244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CCA835B4-5861-2055-E444-F261CBC3D693}"/>
              </a:ext>
            </a:extLst>
          </p:cNvPr>
          <p:cNvSpPr txBox="1"/>
          <p:nvPr/>
        </p:nvSpPr>
        <p:spPr>
          <a:xfrm>
            <a:off x="7546340" y="2966211"/>
            <a:ext cx="3512820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2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2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200" spc="-55" dirty="0">
                <a:solidFill>
                  <a:srgbClr val="292929"/>
                </a:solidFill>
                <a:cs typeface="Microsoft Sans Serif"/>
              </a:rPr>
              <a:t>calculate</a:t>
            </a:r>
            <a:r>
              <a:rPr sz="22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total</a:t>
            </a:r>
            <a:r>
              <a:rPr sz="22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number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 failure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mission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outcomes</a:t>
            </a:r>
            <a:endParaRPr sz="22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C893CFD-D1CD-ECA6-2E9D-D3458D3DE8B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015" y="2300721"/>
            <a:ext cx="10335596" cy="251183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9F61BD9E-A08D-122A-BACC-C7F00CF5D7EE}"/>
              </a:ext>
            </a:extLst>
          </p:cNvPr>
          <p:cNvSpPr txBox="1"/>
          <p:nvPr/>
        </p:nvSpPr>
        <p:spPr>
          <a:xfrm>
            <a:off x="950015" y="1521355"/>
            <a:ext cx="102463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list</a:t>
            </a:r>
            <a:r>
              <a:rPr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pc="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5" dirty="0">
                <a:solidFill>
                  <a:srgbClr val="292929"/>
                </a:solidFill>
                <a:cs typeface="Microsoft Sans Serif"/>
              </a:rPr>
              <a:t>names</a:t>
            </a:r>
            <a:r>
              <a:rPr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pc="2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spc="-1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cs typeface="Microsoft Sans Serif"/>
              </a:rPr>
              <a:t>which</a:t>
            </a:r>
            <a:r>
              <a:rPr spc="-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90" dirty="0">
                <a:solidFill>
                  <a:srgbClr val="292929"/>
                </a:solidFill>
                <a:cs typeface="Microsoft Sans Serif"/>
              </a:rPr>
              <a:t>have</a:t>
            </a:r>
            <a:r>
              <a:rPr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cs typeface="Microsoft Sans Serif"/>
              </a:rPr>
              <a:t>carried </a:t>
            </a:r>
            <a:r>
              <a:rPr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90" dirty="0">
                <a:solidFill>
                  <a:srgbClr val="292929"/>
                </a:solidFill>
                <a:cs typeface="Microsoft Sans Serif"/>
              </a:rPr>
              <a:t>maximum</a:t>
            </a:r>
            <a:r>
              <a:rPr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3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spc="-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pc="-125" dirty="0">
                <a:solidFill>
                  <a:srgbClr val="292929"/>
                </a:solidFill>
                <a:cs typeface="Microsoft Sans Serif"/>
              </a:rPr>
              <a:t>mass</a:t>
            </a:r>
            <a:endParaRPr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CF0DEAE-194D-89F5-9C0C-41EFD74466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59" y="3294150"/>
            <a:ext cx="9357361" cy="2119747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9317C7C-016F-CCBD-FBEA-A3344E44AFDA}"/>
              </a:ext>
            </a:extLst>
          </p:cNvPr>
          <p:cNvSpPr txBox="1"/>
          <p:nvPr/>
        </p:nvSpPr>
        <p:spPr>
          <a:xfrm>
            <a:off x="975358" y="1453754"/>
            <a:ext cx="969264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02870" indent="-228600">
              <a:lnSpc>
                <a:spcPct val="997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cs typeface="Microsoft Sans Serif"/>
              </a:rPr>
              <a:t>Performed</a:t>
            </a:r>
            <a:r>
              <a:rPr sz="20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an</a:t>
            </a:r>
            <a:r>
              <a:rPr sz="2000" spc="-1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cs typeface="Microsoft Sans Serif"/>
              </a:rPr>
              <a:t>SQL</a:t>
            </a:r>
            <a:r>
              <a:rPr sz="20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query</a:t>
            </a:r>
            <a:r>
              <a:rPr sz="2000" spc="-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to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list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failed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landing 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outcomes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cs typeface="Microsoft Sans Serif"/>
              </a:rPr>
              <a:t>ship,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their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sz="2000" spc="-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versions,</a:t>
            </a:r>
            <a:r>
              <a:rPr lang="en-US" sz="2000" spc="-10" dirty="0"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000" spc="-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site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cs typeface="Microsoft Sans Serif"/>
              </a:rPr>
              <a:t>names</a:t>
            </a:r>
            <a:r>
              <a:rPr sz="2000" spc="-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in </a:t>
            </a:r>
            <a:r>
              <a:rPr sz="2000" spc="-70" dirty="0">
                <a:solidFill>
                  <a:srgbClr val="292929"/>
                </a:solidFill>
                <a:cs typeface="Microsoft Sans Serif"/>
              </a:rPr>
              <a:t>year </a:t>
            </a:r>
            <a:r>
              <a:rPr sz="2000" spc="70" dirty="0">
                <a:solidFill>
                  <a:srgbClr val="292929"/>
                </a:solidFill>
                <a:cs typeface="Microsoft Sans Serif"/>
              </a:rPr>
              <a:t>2015</a:t>
            </a:r>
            <a:endParaRPr sz="20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4839BF6-575A-DDAB-D785-3147DAC06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06" y="2739506"/>
            <a:ext cx="10162254" cy="3105593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B0753021-423B-5101-2919-999BD869F205}"/>
              </a:ext>
            </a:extLst>
          </p:cNvPr>
          <p:cNvSpPr txBox="1"/>
          <p:nvPr/>
        </p:nvSpPr>
        <p:spPr>
          <a:xfrm>
            <a:off x="922306" y="1455292"/>
            <a:ext cx="10253694" cy="95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382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Performed</a:t>
            </a:r>
            <a:r>
              <a:rPr sz="2000" spc="-9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an</a:t>
            </a: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+mj-lt"/>
                <a:cs typeface="Microsoft Sans Serif"/>
              </a:rPr>
              <a:t>SQL</a:t>
            </a:r>
            <a:r>
              <a:rPr sz="2000" spc="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query</a:t>
            </a:r>
            <a:r>
              <a:rPr sz="2000" spc="-114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to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rank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count</a:t>
            </a:r>
            <a:r>
              <a:rPr sz="2000" spc="-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of</a:t>
            </a:r>
            <a:r>
              <a:rPr sz="2000" spc="1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landing 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outcomes</a:t>
            </a:r>
            <a:r>
              <a:rPr sz="2000" spc="-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+mj-lt"/>
                <a:cs typeface="Microsoft Sans Serif"/>
              </a:rPr>
              <a:t>(such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+mj-lt"/>
                <a:cs typeface="Microsoft Sans Serif"/>
              </a:rPr>
              <a:t>as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Failure 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(drone</a:t>
            </a:r>
            <a:r>
              <a:rPr sz="2000" spc="-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ship)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or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Success 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(ground</a:t>
            </a:r>
            <a:r>
              <a:rPr sz="2000" spc="-7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pad))</a:t>
            </a:r>
            <a:r>
              <a:rPr sz="2000" spc="-6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between</a:t>
            </a:r>
            <a:r>
              <a:rPr sz="2000" spc="-7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date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+mj-lt"/>
                <a:cs typeface="Microsoft Sans Serif"/>
              </a:rPr>
              <a:t>2010-</a:t>
            </a:r>
            <a:r>
              <a:rPr sz="2000" spc="55" dirty="0">
                <a:solidFill>
                  <a:srgbClr val="292929"/>
                </a:solidFill>
                <a:latin typeface="+mj-lt"/>
                <a:cs typeface="Microsoft Sans Serif"/>
              </a:rPr>
              <a:t>06-</a:t>
            </a:r>
            <a:r>
              <a:rPr sz="2000" spc="95" dirty="0">
                <a:solidFill>
                  <a:srgbClr val="292929"/>
                </a:solidFill>
                <a:latin typeface="+mj-lt"/>
                <a:cs typeface="Microsoft Sans Serif"/>
              </a:rPr>
              <a:t>04</a:t>
            </a:r>
            <a:r>
              <a:rPr sz="2000" spc="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and</a:t>
            </a:r>
            <a:endParaRPr sz="2000" dirty="0">
              <a:latin typeface="+mj-lt"/>
              <a:cs typeface="Microsoft Sans Serif"/>
            </a:endParaRPr>
          </a:p>
          <a:p>
            <a:pPr marL="241300" marR="5080">
              <a:lnSpc>
                <a:spcPts val="2590"/>
              </a:lnSpc>
              <a:spcBef>
                <a:spcPts val="105"/>
              </a:spcBef>
            </a:pPr>
            <a:r>
              <a:rPr sz="2000" spc="70" dirty="0">
                <a:solidFill>
                  <a:srgbClr val="292929"/>
                </a:solidFill>
                <a:latin typeface="+mj-lt"/>
                <a:cs typeface="Microsoft Sans Serif"/>
              </a:rPr>
              <a:t>2017-</a:t>
            </a:r>
            <a:r>
              <a:rPr sz="2000" spc="55" dirty="0">
                <a:solidFill>
                  <a:srgbClr val="292929"/>
                </a:solidFill>
                <a:latin typeface="+mj-lt"/>
                <a:cs typeface="Microsoft Sans Serif"/>
              </a:rPr>
              <a:t>03-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20,</a:t>
            </a:r>
            <a:r>
              <a:rPr sz="2000" spc="1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in</a:t>
            </a:r>
            <a:r>
              <a:rPr sz="2000" spc="1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descending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order</a:t>
            </a:r>
            <a:endParaRPr sz="2000" dirty="0">
              <a:latin typeface="+mj-lt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C49CCBD-1B77-3DEA-39CF-6A9A1C2653E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71" y="1590446"/>
            <a:ext cx="7772393" cy="4635944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718CB30D-119E-F819-7BEE-E40F098433DE}"/>
              </a:ext>
            </a:extLst>
          </p:cNvPr>
          <p:cNvSpPr txBox="1"/>
          <p:nvPr/>
        </p:nvSpPr>
        <p:spPr>
          <a:xfrm>
            <a:off x="9032240" y="2804667"/>
            <a:ext cx="2162175" cy="1696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995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+mj-lt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+mj-lt"/>
                <a:cs typeface="Microsoft Sans Serif"/>
              </a:rPr>
              <a:t>sites are</a:t>
            </a:r>
            <a:r>
              <a:rPr sz="2200" spc="-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labelled</a:t>
            </a:r>
            <a:r>
              <a:rPr sz="2200" spc="-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by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+mj-lt"/>
                <a:cs typeface="Microsoft Sans Serif"/>
              </a:rPr>
              <a:t> marker</a:t>
            </a:r>
            <a:r>
              <a:rPr sz="22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with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+mj-lt"/>
                <a:cs typeface="Microsoft Sans Serif"/>
              </a:rPr>
              <a:t>names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on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map.</a:t>
            </a:r>
            <a:endParaRPr sz="2200" dirty="0">
              <a:latin typeface="+mj-lt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success/failed launches for each site on the map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0CC978D2-4ABA-6D3A-268F-07C32CF57F7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71" y="1639012"/>
            <a:ext cx="7772393" cy="4587379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03D000A-BB29-8809-7D3E-F7E206B15199}"/>
              </a:ext>
            </a:extLst>
          </p:cNvPr>
          <p:cNvSpPr txBox="1"/>
          <p:nvPr/>
        </p:nvSpPr>
        <p:spPr>
          <a:xfrm>
            <a:off x="9032240" y="2064003"/>
            <a:ext cx="2077720" cy="36772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ct val="899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+mj-lt"/>
                <a:cs typeface="Microsoft Sans Serif"/>
              </a:rPr>
              <a:t>records</a:t>
            </a:r>
            <a:r>
              <a:rPr sz="22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grouped</a:t>
            </a:r>
            <a:r>
              <a:rPr sz="2200" spc="-12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+mj-lt"/>
                <a:cs typeface="Microsoft Sans Serif"/>
              </a:rPr>
              <a:t>clusters</a:t>
            </a:r>
            <a:r>
              <a:rPr sz="22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+mj-lt"/>
                <a:cs typeface="Microsoft Sans Serif"/>
              </a:rPr>
              <a:t>map,</a:t>
            </a:r>
            <a:r>
              <a:rPr sz="22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then labelled</a:t>
            </a:r>
            <a:r>
              <a:rPr sz="2200" spc="-9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by </a:t>
            </a:r>
            <a:r>
              <a:rPr sz="2200" spc="-45" dirty="0">
                <a:solidFill>
                  <a:srgbClr val="292929"/>
                </a:solidFill>
                <a:latin typeface="+mj-lt"/>
                <a:cs typeface="Microsoft Sans Serif"/>
              </a:rPr>
              <a:t>green</a:t>
            </a:r>
            <a:r>
              <a:rPr sz="2200" spc="-1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markers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for</a:t>
            </a:r>
            <a:r>
              <a:rPr sz="2200" spc="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successful </a:t>
            </a:r>
            <a:r>
              <a:rPr sz="2200" spc="-95" dirty="0">
                <a:solidFill>
                  <a:srgbClr val="292929"/>
                </a:solidFill>
                <a:latin typeface="+mj-lt"/>
                <a:cs typeface="Microsoft Sans Serif"/>
              </a:rPr>
              <a:t>launches,</a:t>
            </a:r>
            <a:r>
              <a:rPr sz="22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+mj-lt"/>
                <a:cs typeface="Microsoft Sans Serif"/>
              </a:rPr>
              <a:t>red</a:t>
            </a:r>
            <a:r>
              <a:rPr sz="2200" spc="-9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+mj-lt"/>
                <a:cs typeface="Microsoft Sans Serif"/>
              </a:rPr>
              <a:t>markers</a:t>
            </a:r>
            <a:r>
              <a:rPr sz="2200" spc="-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+mj-lt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+mj-lt"/>
                <a:cs typeface="Microsoft Sans Serif"/>
              </a:rPr>
              <a:t>unsuccessful </a:t>
            </a:r>
            <a:r>
              <a:rPr sz="2200" spc="-10" dirty="0">
                <a:solidFill>
                  <a:srgbClr val="292929"/>
                </a:solidFill>
                <a:latin typeface="+mj-lt"/>
                <a:cs typeface="Microsoft Sans Serif"/>
              </a:rPr>
              <a:t>ones.</a:t>
            </a:r>
            <a:endParaRPr sz="2200" dirty="0">
              <a:latin typeface="+mj-lt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58212"/>
            <a:ext cx="1023762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Project</a:t>
            </a:r>
            <a:r>
              <a:rPr lang="en-US" sz="8800" b="1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Background</a:t>
            </a:r>
            <a:r>
              <a:rPr lang="en-US" sz="8800" b="1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and</a:t>
            </a:r>
            <a:r>
              <a:rPr lang="en-US" sz="8800" b="1" spc="-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spc="-10" dirty="0">
                <a:solidFill>
                  <a:srgbClr val="292929"/>
                </a:solidFill>
                <a:latin typeface="+mn-lt"/>
                <a:cs typeface="Calibri"/>
              </a:rPr>
              <a:t>Context:</a:t>
            </a:r>
            <a:endParaRPr lang="en-US" sz="8800" b="1" spc="-10" dirty="0">
              <a:latin typeface="+mn-lt"/>
              <a:cs typeface="Calibri"/>
            </a:endParaRPr>
          </a:p>
          <a:p>
            <a:pPr marL="698500" lvl="2" indent="0">
              <a:lnSpc>
                <a:spcPct val="100000"/>
              </a:lnSpc>
              <a:spcBef>
                <a:spcPts val="1075"/>
              </a:spcBef>
              <a:buNone/>
            </a:pP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In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this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capstone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project,</a:t>
            </a:r>
            <a:r>
              <a:rPr lang="en-US" sz="8000" spc="-1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we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aim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to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predict</a:t>
            </a:r>
            <a:r>
              <a:rPr lang="en-US" sz="8000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successful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of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Falcon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9</a:t>
            </a:r>
            <a:r>
              <a:rPr lang="en-US" sz="8000" spc="-7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first</a:t>
            </a:r>
            <a:r>
              <a:rPr lang="en-US" sz="8000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stage.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SpaceX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advertises</a:t>
            </a:r>
            <a:r>
              <a:rPr lang="en-US" sz="8000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rocket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launches</a:t>
            </a:r>
            <a:r>
              <a:rPr lang="en-US" sz="8000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at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a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significantly</a:t>
            </a:r>
            <a:r>
              <a:rPr lang="en-US" sz="8000" spc="-5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lower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cost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compared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to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other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providers,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largely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due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to</a:t>
            </a:r>
            <a:r>
              <a:rPr lang="en-US" sz="8000" spc="-5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their ability</a:t>
            </a:r>
            <a:r>
              <a:rPr lang="en-US" sz="8000" spc="-5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to</a:t>
            </a:r>
            <a:r>
              <a:rPr lang="en-US" sz="8000" spc="-5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reuse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first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stage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of</a:t>
            </a:r>
            <a:r>
              <a:rPr lang="en-US" sz="8000" spc="-5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rocket.</a:t>
            </a:r>
            <a:r>
              <a:rPr lang="en-US" sz="8000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By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accurately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predicting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success,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we</a:t>
            </a:r>
            <a:r>
              <a:rPr lang="en-US" sz="8000" spc="-9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can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estimate</a:t>
            </a:r>
            <a:r>
              <a:rPr lang="en-US" sz="8000" spc="-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launch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costs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and</a:t>
            </a:r>
            <a:r>
              <a:rPr lang="en-US" sz="8000" spc="-7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provide</a:t>
            </a:r>
            <a:r>
              <a:rPr lang="en-US" sz="8000" spc="-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valuable</a:t>
            </a:r>
            <a:r>
              <a:rPr lang="en-US" sz="8000" spc="-2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insights</a:t>
            </a:r>
            <a:r>
              <a:rPr lang="en-US" sz="8000" spc="-10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for</a:t>
            </a:r>
            <a:r>
              <a:rPr lang="en-US" sz="8000" spc="-8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companies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bidding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against</a:t>
            </a:r>
            <a:r>
              <a:rPr lang="en-US" sz="8000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SpaceX.</a:t>
            </a:r>
            <a:endParaRPr lang="en-US" sz="8000" dirty="0">
              <a:latin typeface="+mn-lt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lang="en-US" sz="5500" dirty="0">
              <a:latin typeface="+mn-lt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Problems</a:t>
            </a:r>
            <a:r>
              <a:rPr lang="en-US" sz="8800" b="1" spc="-9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We</a:t>
            </a:r>
            <a:r>
              <a:rPr lang="en-US" sz="8800" b="1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Want to</a:t>
            </a:r>
            <a:r>
              <a:rPr lang="en-US" sz="8800" b="1" spc="-8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Find</a:t>
            </a:r>
            <a:r>
              <a:rPr lang="en-US" sz="8800" b="1" spc="-7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dirty="0">
                <a:solidFill>
                  <a:srgbClr val="292929"/>
                </a:solidFill>
                <a:latin typeface="+mn-lt"/>
                <a:cs typeface="Calibri"/>
              </a:rPr>
              <a:t>Answers</a:t>
            </a:r>
            <a:r>
              <a:rPr lang="en-US" sz="8800" b="1" spc="-10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800" b="1" spc="-25" dirty="0">
                <a:solidFill>
                  <a:srgbClr val="292929"/>
                </a:solidFill>
                <a:latin typeface="+mn-lt"/>
                <a:cs typeface="Calibri"/>
              </a:rPr>
              <a:t>To:</a:t>
            </a:r>
            <a:endParaRPr lang="en-US" sz="8800" dirty="0">
              <a:latin typeface="+mn-lt"/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750"/>
              </a:spcBef>
              <a:tabLst>
                <a:tab pos="241300" algn="l"/>
              </a:tabLst>
            </a:pP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What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factors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influence</a:t>
            </a:r>
            <a:r>
              <a:rPr lang="en-US" sz="8000" spc="1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successful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8000" spc="-7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of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1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20" dirty="0">
                <a:solidFill>
                  <a:srgbClr val="292929"/>
                </a:solidFill>
                <a:latin typeface="+mn-lt"/>
                <a:cs typeface="Calibri"/>
              </a:rPr>
              <a:t>Falcon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9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 first</a:t>
            </a:r>
            <a:r>
              <a:rPr lang="en-US" sz="8000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stage?</a:t>
            </a:r>
            <a:endParaRPr lang="en-US" sz="8000" dirty="0">
              <a:latin typeface="+mn-lt"/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835"/>
              </a:spcBef>
              <a:tabLst>
                <a:tab pos="241300" algn="l"/>
              </a:tabLst>
            </a:pP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How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can</a:t>
            </a:r>
            <a:r>
              <a:rPr lang="en-US" sz="80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we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accurately</a:t>
            </a:r>
            <a:r>
              <a:rPr lang="en-US" sz="8000" spc="-5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predict</a:t>
            </a:r>
            <a:r>
              <a:rPr lang="en-US" sz="8000" spc="-4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8000" spc="-2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outcome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using</a:t>
            </a:r>
            <a:r>
              <a:rPr lang="en-US" sz="8000" spc="-9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machine</a:t>
            </a:r>
            <a:r>
              <a:rPr lang="en-US" sz="80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learning</a:t>
            </a:r>
            <a:r>
              <a:rPr lang="en-US" sz="8000" spc="-8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models?</a:t>
            </a:r>
            <a:endParaRPr lang="en-US" sz="8000" dirty="0">
              <a:latin typeface="+mn-lt"/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750"/>
              </a:spcBef>
              <a:tabLst>
                <a:tab pos="241300" algn="l"/>
              </a:tabLst>
            </a:pP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Which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machine</a:t>
            </a:r>
            <a:r>
              <a:rPr lang="en-US" sz="8000" spc="-8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learning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model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performs</a:t>
            </a:r>
            <a:r>
              <a:rPr lang="en-US" sz="8000" spc="-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best</a:t>
            </a:r>
            <a:r>
              <a:rPr lang="en-US" sz="80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in</a:t>
            </a:r>
            <a:r>
              <a:rPr lang="en-US" sz="80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predicting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8000" spc="-8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80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8000" spc="-10" dirty="0">
                <a:solidFill>
                  <a:srgbClr val="292929"/>
                </a:solidFill>
                <a:latin typeface="+mn-lt"/>
                <a:cs typeface="Calibri"/>
              </a:rPr>
              <a:t>success?</a:t>
            </a:r>
            <a:endParaRPr lang="en-US" sz="8000" dirty="0">
              <a:latin typeface="+mn-lt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386FED8B-4CF3-80A4-ADF6-551FF9F57B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71" y="1639012"/>
            <a:ext cx="7772393" cy="4587379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A7F20EB-D0D3-D1CF-BA8E-E878D52CFB24}"/>
              </a:ext>
            </a:extLst>
          </p:cNvPr>
          <p:cNvSpPr txBox="1"/>
          <p:nvPr/>
        </p:nvSpPr>
        <p:spPr>
          <a:xfrm>
            <a:off x="9032240" y="2065020"/>
            <a:ext cx="2046605" cy="36315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marR="273050" indent="-228600">
              <a:lnSpc>
                <a:spcPct val="915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closest 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coastline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cs typeface="Microsoft Sans Serif"/>
              </a:rPr>
              <a:t>from </a:t>
            </a:r>
            <a:r>
              <a:rPr sz="2000" spc="-165" dirty="0">
                <a:solidFill>
                  <a:srgbClr val="292929"/>
                </a:solidFill>
                <a:cs typeface="Microsoft Sans Serif"/>
              </a:rPr>
              <a:t>NASA</a:t>
            </a:r>
            <a:r>
              <a:rPr sz="20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310" dirty="0">
                <a:solidFill>
                  <a:srgbClr val="292929"/>
                </a:solidFill>
                <a:cs typeface="Microsoft Sans Serif"/>
              </a:rPr>
              <a:t>JSC</a:t>
            </a:r>
            <a:r>
              <a:rPr sz="20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is</a:t>
            </a:r>
            <a:endParaRPr sz="2000" dirty="0">
              <a:cs typeface="Microsoft Sans Serif"/>
            </a:endParaRPr>
          </a:p>
          <a:p>
            <a:pPr marL="241300">
              <a:lnSpc>
                <a:spcPts val="2005"/>
              </a:lnSpc>
            </a:pPr>
            <a:r>
              <a:rPr sz="2000" spc="-60" dirty="0">
                <a:solidFill>
                  <a:srgbClr val="292929"/>
                </a:solidFill>
                <a:cs typeface="Microsoft Sans Serif"/>
              </a:rPr>
              <a:t>marked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cs typeface="Microsoft Sans Serif"/>
              </a:rPr>
              <a:t>as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cs typeface="Microsoft Sans Serif"/>
              </a:rPr>
              <a:t>a</a:t>
            </a:r>
            <a:endParaRPr sz="2000" dirty="0">
              <a:cs typeface="Microsoft Sans Serif"/>
            </a:endParaRPr>
          </a:p>
          <a:p>
            <a:pPr marL="241300" marR="5080">
              <a:lnSpc>
                <a:spcPct val="90000"/>
              </a:lnSpc>
              <a:spcBef>
                <a:spcPts val="135"/>
              </a:spcBef>
            </a:pPr>
            <a:r>
              <a:rPr sz="2000" dirty="0">
                <a:solidFill>
                  <a:srgbClr val="292929"/>
                </a:solidFill>
                <a:cs typeface="Microsoft Sans Serif"/>
              </a:rPr>
              <a:t>point</a:t>
            </a:r>
            <a:r>
              <a:rPr sz="2000" spc="1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cs typeface="Microsoft Sans Serif"/>
              </a:rPr>
              <a:t>using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MousePosition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000" spc="-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distance </a:t>
            </a:r>
            <a:r>
              <a:rPr sz="2000" spc="-30" dirty="0">
                <a:solidFill>
                  <a:srgbClr val="292929"/>
                </a:solidFill>
                <a:cs typeface="Microsoft Sans Serif"/>
              </a:rPr>
              <a:t>between</a:t>
            </a:r>
            <a:r>
              <a:rPr sz="2000" spc="-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sz="2000" spc="-40" dirty="0">
                <a:solidFill>
                  <a:srgbClr val="292929"/>
                </a:solidFill>
                <a:cs typeface="Microsoft Sans Serif"/>
              </a:rPr>
              <a:t>coastline</a:t>
            </a:r>
            <a:r>
              <a:rPr sz="20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cs typeface="Microsoft Sans Serif"/>
              </a:rPr>
              <a:t>point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000" spc="-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launch site,</a:t>
            </a:r>
            <a:r>
              <a:rPr sz="2000" spc="-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cs typeface="Microsoft Sans Serif"/>
              </a:rPr>
              <a:t>which</a:t>
            </a:r>
            <a:r>
              <a:rPr sz="2000" spc="-10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is </a:t>
            </a:r>
            <a:r>
              <a:rPr sz="2000" spc="-10" dirty="0">
                <a:solidFill>
                  <a:srgbClr val="292929"/>
                </a:solidFill>
                <a:cs typeface="Microsoft Sans Serif"/>
              </a:rPr>
              <a:t>approximately</a:t>
            </a:r>
            <a:endParaRPr sz="2000" dirty="0">
              <a:cs typeface="Microsoft Sans Serif"/>
            </a:endParaRPr>
          </a:p>
          <a:p>
            <a:pPr marL="241300">
              <a:lnSpc>
                <a:spcPts val="2185"/>
              </a:lnSpc>
            </a:pPr>
            <a:r>
              <a:rPr sz="2000" dirty="0">
                <a:solidFill>
                  <a:srgbClr val="292929"/>
                </a:solidFill>
                <a:cs typeface="Microsoft Sans Serif"/>
              </a:rPr>
              <a:t>0.86</a:t>
            </a:r>
            <a:r>
              <a:rPr sz="2000" spc="2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cs typeface="Microsoft Sans Serif"/>
              </a:rPr>
              <a:t>km.</a:t>
            </a:r>
            <a:endParaRPr sz="20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all sites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F4364782-203D-3F9A-D2AE-6D5892C512B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009" y="1407998"/>
            <a:ext cx="10253591" cy="3354501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CB1497DE-5EE8-8FB9-8063-9E62940B82AC}"/>
              </a:ext>
            </a:extLst>
          </p:cNvPr>
          <p:cNvSpPr txBox="1"/>
          <p:nvPr/>
        </p:nvSpPr>
        <p:spPr>
          <a:xfrm>
            <a:off x="812767" y="5064252"/>
            <a:ext cx="9220140" cy="8887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ts val="221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KSC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LC-</a:t>
            </a:r>
            <a:r>
              <a:rPr sz="2000" dirty="0">
                <a:latin typeface="Calibri"/>
                <a:cs typeface="Calibri"/>
              </a:rPr>
              <a:t>39A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amount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41.7%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entire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record, </a:t>
            </a:r>
            <a:r>
              <a:rPr sz="2000" dirty="0">
                <a:latin typeface="Calibri"/>
                <a:cs typeface="Calibri"/>
              </a:rPr>
              <a:t>whereas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CCAFS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SLC-</a:t>
            </a:r>
            <a:r>
              <a:rPr sz="2000" dirty="0">
                <a:latin typeface="Calibri"/>
                <a:cs typeface="Calibri"/>
              </a:rPr>
              <a:t>40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amount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12.5%.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 of	the launch site with the highest success launches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A700CF2-B953-C653-22C4-1AF02C44220A}"/>
              </a:ext>
            </a:extLst>
          </p:cNvPr>
          <p:cNvSpPr txBox="1"/>
          <p:nvPr/>
        </p:nvSpPr>
        <p:spPr>
          <a:xfrm>
            <a:off x="812768" y="5698236"/>
            <a:ext cx="1017270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ts val="221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KSC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LC-</a:t>
            </a:r>
            <a:r>
              <a:rPr sz="2000" dirty="0">
                <a:latin typeface="Calibri"/>
                <a:cs typeface="Calibri"/>
              </a:rPr>
              <a:t>39A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amount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76.9%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23.1%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failure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B7ACF9DB-04E3-2934-959F-9853BD16347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392478"/>
            <a:ext cx="10687954" cy="40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9373ED1B-3117-96BE-5EF7-4894042E1A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408" y="1493139"/>
            <a:ext cx="10398972" cy="2916301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5D786A3E-EC54-7613-1EE1-CFED7E51606C}"/>
              </a:ext>
            </a:extLst>
          </p:cNvPr>
          <p:cNvSpPr txBox="1"/>
          <p:nvPr/>
        </p:nvSpPr>
        <p:spPr>
          <a:xfrm>
            <a:off x="967408" y="4595241"/>
            <a:ext cx="9909786" cy="70231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marR="5080" indent="-228600">
              <a:lnSpc>
                <a:spcPct val="806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9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range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that </a:t>
            </a:r>
            <a:r>
              <a:rPr sz="1700" spc="-60" dirty="0">
                <a:solidFill>
                  <a:srgbClr val="292929"/>
                </a:solidFill>
                <a:cs typeface="Microsoft Sans Serif"/>
              </a:rPr>
              <a:t>has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 the 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highest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cs typeface="Microsoft Sans Serif"/>
              </a:rPr>
              <a:t>launches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is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between</a:t>
            </a:r>
            <a:r>
              <a:rPr sz="17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2,000 to 4,000</a:t>
            </a:r>
            <a:r>
              <a:rPr sz="17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kg,</a:t>
            </a:r>
            <a:r>
              <a:rPr sz="17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which</a:t>
            </a:r>
            <a:r>
              <a:rPr sz="17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cs typeface="Microsoft Sans Serif"/>
              </a:rPr>
              <a:t>can</a:t>
            </a:r>
            <a:r>
              <a:rPr sz="1700" spc="-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be 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seen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most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number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1700" spc="20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plots</a:t>
            </a:r>
            <a:r>
              <a:rPr sz="17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in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that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cs typeface="Microsoft Sans Serif"/>
              </a:rPr>
              <a:t>range,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followed</a:t>
            </a:r>
            <a:r>
              <a:rPr sz="17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payload</a:t>
            </a:r>
            <a:r>
              <a:rPr sz="1700" spc="1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range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1700" spc="2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4,000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1700" spc="1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6,000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kg,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17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sz="1700" spc="-45" dirty="0">
                <a:solidFill>
                  <a:srgbClr val="292929"/>
                </a:solidFill>
                <a:cs typeface="Microsoft Sans Serif"/>
              </a:rPr>
              <a:t>second</a:t>
            </a:r>
            <a:r>
              <a:rPr sz="1700" spc="-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most</a:t>
            </a:r>
            <a:r>
              <a:rPr sz="1700" spc="-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number</a:t>
            </a:r>
            <a:r>
              <a:rPr sz="1700" spc="-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1700" spc="1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plots.</a:t>
            </a:r>
            <a:endParaRPr sz="1700" dirty="0"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901C7B4-2F31-5529-B9CC-B8E1794D1674}"/>
              </a:ext>
            </a:extLst>
          </p:cNvPr>
          <p:cNvSpPr txBox="1"/>
          <p:nvPr/>
        </p:nvSpPr>
        <p:spPr>
          <a:xfrm>
            <a:off x="967408" y="5393817"/>
            <a:ext cx="9746662" cy="50101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1300" marR="5080" indent="-228600">
              <a:lnSpc>
                <a:spcPts val="17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25"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sz="1700" spc="-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version</a:t>
            </a:r>
            <a:r>
              <a:rPr sz="1700" spc="-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75" dirty="0">
                <a:solidFill>
                  <a:srgbClr val="292929"/>
                </a:solidFill>
                <a:cs typeface="Microsoft Sans Serif"/>
              </a:rPr>
              <a:t>FT</a:t>
            </a:r>
            <a:r>
              <a:rPr sz="17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cs typeface="Microsoft Sans Serif"/>
              </a:rPr>
              <a:t>(green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spots) </a:t>
            </a:r>
            <a:r>
              <a:rPr sz="1700" spc="-60" dirty="0">
                <a:solidFill>
                  <a:srgbClr val="292929"/>
                </a:solidFill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highest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cs typeface="Microsoft Sans Serif"/>
              </a:rPr>
              <a:t>launches,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followed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B4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(purple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spots)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sz="1700" spc="-45" dirty="0">
                <a:solidFill>
                  <a:srgbClr val="292929"/>
                </a:solidFill>
                <a:cs typeface="Microsoft Sans Serif"/>
              </a:rPr>
              <a:t>second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cs typeface="Microsoft Sans Serif"/>
              </a:rPr>
              <a:t>highest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cs typeface="Microsoft Sans Serif"/>
              </a:rPr>
              <a:t>success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cs typeface="Microsoft Sans Serif"/>
              </a:rPr>
              <a:t>launches,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cs typeface="Microsoft Sans Serif"/>
              </a:rPr>
              <a:t>among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sz="1700" spc="-2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booster</a:t>
            </a:r>
            <a:r>
              <a:rPr sz="1700" spc="-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cs typeface="Microsoft Sans Serif"/>
              </a:rPr>
              <a:t>versions.</a:t>
            </a:r>
            <a:endParaRPr sz="17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31DAF57B-ECC2-B4ED-748A-BF500ECC16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2024995"/>
            <a:ext cx="6705600" cy="400057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87572D10-938F-9669-5B66-B22ACE571F60}"/>
              </a:ext>
            </a:extLst>
          </p:cNvPr>
          <p:cNvSpPr txBox="1"/>
          <p:nvPr/>
        </p:nvSpPr>
        <p:spPr>
          <a:xfrm>
            <a:off x="7953882" y="4347972"/>
            <a:ext cx="34080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model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that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performed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best</a:t>
            </a:r>
            <a:r>
              <a:rPr sz="2000" spc="-9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+mj-lt"/>
                <a:cs typeface="Microsoft Sans Serif"/>
              </a:rPr>
              <a:t>are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LR,</a:t>
            </a:r>
            <a:r>
              <a:rPr sz="2000" spc="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SVM,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KNN </a:t>
            </a:r>
            <a:r>
              <a:rPr sz="2000" spc="-45" dirty="0">
                <a:solidFill>
                  <a:srgbClr val="292929"/>
                </a:solidFill>
                <a:latin typeface="+mj-lt"/>
                <a:cs typeface="Microsoft Sans Serif"/>
              </a:rPr>
              <a:t>where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all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+mj-lt"/>
                <a:cs typeface="Microsoft Sans Serif"/>
              </a:rPr>
              <a:t>3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+mj-lt"/>
                <a:cs typeface="Microsoft Sans Serif"/>
              </a:rPr>
              <a:t>achieved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highest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+mj-lt"/>
                <a:cs typeface="Microsoft Sans Serif"/>
              </a:rPr>
              <a:t>accuracy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of</a:t>
            </a:r>
            <a:r>
              <a:rPr sz="2000" spc="22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83.33%.</a:t>
            </a:r>
            <a:endParaRPr sz="2000" dirty="0">
              <a:latin typeface="+mj-lt"/>
              <a:cs typeface="Microsoft Sans Serif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06ACDC41-7161-B27F-FD3E-85371394AA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6751" y="2246033"/>
            <a:ext cx="3759606" cy="18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522D4111-2144-E130-4787-8CCB6389FF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0543" y="1764474"/>
            <a:ext cx="2509024" cy="215398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68FD11B8-4280-078C-FC0F-1E380201C8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3212" y="1764474"/>
            <a:ext cx="2509024" cy="2153983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EEE7B0C2-6F66-21BD-C267-9944BB498A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3212" y="4428007"/>
            <a:ext cx="2509024" cy="2153982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5CA54A5B-BC66-4271-7DD8-842FECFCDC2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543" y="4428007"/>
            <a:ext cx="2509024" cy="2153983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33B34361-5137-0757-E7F3-DA5E4AD9B152}"/>
              </a:ext>
            </a:extLst>
          </p:cNvPr>
          <p:cNvSpPr txBox="1"/>
          <p:nvPr/>
        </p:nvSpPr>
        <p:spPr>
          <a:xfrm>
            <a:off x="1120542" y="1361186"/>
            <a:ext cx="2509520" cy="403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604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520"/>
              </a:spcBef>
            </a:pPr>
            <a:r>
              <a:rPr sz="1600" dirty="0">
                <a:latin typeface="Calibri"/>
                <a:cs typeface="Calibri"/>
              </a:rPr>
              <a:t>Confusion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LR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D577697-4FDB-1B75-9F50-B79CEE5EEDED}"/>
              </a:ext>
            </a:extLst>
          </p:cNvPr>
          <p:cNvSpPr txBox="1"/>
          <p:nvPr/>
        </p:nvSpPr>
        <p:spPr>
          <a:xfrm>
            <a:off x="3813212" y="1361186"/>
            <a:ext cx="2509520" cy="403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604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520"/>
              </a:spcBef>
            </a:pPr>
            <a:r>
              <a:rPr sz="1600" dirty="0">
                <a:latin typeface="Calibri"/>
                <a:cs typeface="Calibri"/>
              </a:rPr>
              <a:t>Confusion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SVM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41742A8-7FA3-DA28-5A27-7294EEFFE5AD}"/>
              </a:ext>
            </a:extLst>
          </p:cNvPr>
          <p:cNvSpPr txBox="1"/>
          <p:nvPr/>
        </p:nvSpPr>
        <p:spPr>
          <a:xfrm>
            <a:off x="1120542" y="4024731"/>
            <a:ext cx="2509520" cy="403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86995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latin typeface="Calibri"/>
                <a:cs typeface="Calibri"/>
              </a:rPr>
              <a:t>Confusion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Matrix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DEDD328-B1AB-0EB3-245C-291F649AA51D}"/>
              </a:ext>
            </a:extLst>
          </p:cNvPr>
          <p:cNvSpPr txBox="1"/>
          <p:nvPr/>
        </p:nvSpPr>
        <p:spPr>
          <a:xfrm>
            <a:off x="3813212" y="4024731"/>
            <a:ext cx="2509520" cy="4038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667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525"/>
              </a:spcBef>
            </a:pPr>
            <a:r>
              <a:rPr sz="1600" dirty="0">
                <a:latin typeface="Calibri"/>
                <a:cs typeface="Calibri"/>
              </a:rPr>
              <a:t>Confusion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Matrix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KNN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9531185-22E7-56C3-92F0-B2470B12376F}"/>
              </a:ext>
            </a:extLst>
          </p:cNvPr>
          <p:cNvSpPr txBox="1"/>
          <p:nvPr/>
        </p:nvSpPr>
        <p:spPr>
          <a:xfrm>
            <a:off x="6747979" y="2208276"/>
            <a:ext cx="4220845" cy="37077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247015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LR,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SVM,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+mj-lt"/>
                <a:cs typeface="Microsoft Sans Serif"/>
              </a:rPr>
              <a:t>KNN</a:t>
            </a:r>
            <a:r>
              <a:rPr sz="2000" spc="2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models</a:t>
            </a:r>
            <a:r>
              <a:rPr sz="2000" spc="-7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+mj-lt"/>
                <a:cs typeface="Microsoft Sans Serif"/>
              </a:rPr>
              <a:t>are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good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+mj-lt"/>
                <a:cs typeface="Microsoft Sans Serif"/>
              </a:rPr>
              <a:t>as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their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confusion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matrix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show</a:t>
            </a:r>
            <a:r>
              <a:rPr sz="2000" spc="-5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they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 predicted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all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+mj-lt"/>
                <a:cs typeface="Microsoft Sans Serif"/>
              </a:rPr>
              <a:t>12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successful landing 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correctly,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 with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+mj-lt"/>
                <a:cs typeface="Microsoft Sans Serif"/>
              </a:rPr>
              <a:t>0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error.</a:t>
            </a:r>
            <a:endParaRPr sz="2000" dirty="0">
              <a:latin typeface="+mj-lt"/>
              <a:cs typeface="Microsoft Sans Serif"/>
            </a:endParaRPr>
          </a:p>
          <a:p>
            <a:pPr marL="241300" marR="5080" indent="-228600">
              <a:lnSpc>
                <a:spcPct val="903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+mj-lt"/>
                <a:cs typeface="Microsoft Sans Serif"/>
              </a:rPr>
              <a:t>However,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Decision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+mj-lt"/>
                <a:cs typeface="Microsoft Sans Serif"/>
              </a:rPr>
              <a:t>Tree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model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only 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predicted</a:t>
            </a:r>
            <a:r>
              <a:rPr sz="2000" spc="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+mj-lt"/>
                <a:cs typeface="Microsoft Sans Serif"/>
              </a:rPr>
              <a:t>11</a:t>
            </a:r>
            <a:r>
              <a:rPr sz="2000" spc="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+mj-lt"/>
                <a:cs typeface="Microsoft Sans Serif"/>
              </a:rPr>
              <a:t>successful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landing 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correctly,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one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of</a:t>
            </a:r>
            <a:r>
              <a:rPr sz="2000" spc="1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them</a:t>
            </a:r>
            <a:r>
              <a:rPr sz="2000" spc="-3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wrongly </a:t>
            </a:r>
            <a:r>
              <a:rPr sz="2000" spc="-20" dirty="0">
                <a:solidFill>
                  <a:srgbClr val="292929"/>
                </a:solidFill>
                <a:latin typeface="+mj-lt"/>
                <a:cs typeface="Microsoft Sans Serif"/>
              </a:rPr>
              <a:t>predicted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+mj-lt"/>
                <a:cs typeface="Microsoft Sans Serif"/>
              </a:rPr>
              <a:t>as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failed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175" dirty="0">
                <a:solidFill>
                  <a:srgbClr val="292929"/>
                </a:solidFill>
                <a:latin typeface="+mj-lt"/>
                <a:cs typeface="Microsoft Sans Serif"/>
              </a:rPr>
              <a:t>/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did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not</a:t>
            </a:r>
            <a:r>
              <a:rPr sz="2000" spc="-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land.</a:t>
            </a:r>
            <a:endParaRPr sz="2000" dirty="0">
              <a:latin typeface="+mj-lt"/>
              <a:cs typeface="Microsoft Sans Serif"/>
            </a:endParaRPr>
          </a:p>
          <a:p>
            <a:pPr marL="241300" marR="398145" indent="-228600">
              <a:lnSpc>
                <a:spcPct val="90300"/>
              </a:lnSpc>
              <a:spcBef>
                <a:spcPts val="1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LR,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+mj-lt"/>
                <a:cs typeface="Microsoft Sans Serif"/>
              </a:rPr>
              <a:t>SVM,</a:t>
            </a:r>
            <a:r>
              <a:rPr sz="2000" spc="1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+mj-lt"/>
                <a:cs typeface="Microsoft Sans Serif"/>
              </a:rPr>
              <a:t>KNN</a:t>
            </a:r>
            <a:r>
              <a:rPr sz="2000" spc="2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models</a:t>
            </a:r>
            <a:r>
              <a:rPr sz="2000" spc="-8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+mj-lt"/>
                <a:cs typeface="Microsoft Sans Serif"/>
              </a:rPr>
              <a:t>have</a:t>
            </a:r>
            <a:r>
              <a:rPr sz="2000" spc="-1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the </a:t>
            </a:r>
            <a:r>
              <a:rPr sz="2000" spc="-114" dirty="0">
                <a:solidFill>
                  <a:srgbClr val="292929"/>
                </a:solidFill>
                <a:latin typeface="+mj-lt"/>
                <a:cs typeface="Microsoft Sans Serif"/>
              </a:rPr>
              <a:t>same</a:t>
            </a:r>
            <a:r>
              <a:rPr sz="2000" spc="10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+mj-lt"/>
                <a:cs typeface="Microsoft Sans Serif"/>
              </a:rPr>
              <a:t>accuracy</a:t>
            </a:r>
            <a:r>
              <a:rPr sz="2000" spc="10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of</a:t>
            </a:r>
            <a:r>
              <a:rPr sz="2000" spc="38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83.33%</a:t>
            </a:r>
            <a:r>
              <a:rPr sz="2000" spc="10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+mj-lt"/>
                <a:cs typeface="Microsoft Sans Serif"/>
              </a:rPr>
              <a:t>as </a:t>
            </a:r>
            <a:r>
              <a:rPr sz="2000" spc="-40" dirty="0">
                <a:solidFill>
                  <a:srgbClr val="292929"/>
                </a:solidFill>
                <a:latin typeface="+mj-lt"/>
                <a:cs typeface="Microsoft Sans Serif"/>
              </a:rPr>
              <a:t>displayed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+mj-lt"/>
                <a:cs typeface="Microsoft Sans Serif"/>
              </a:rPr>
              <a:t>earlier,</a:t>
            </a:r>
            <a:r>
              <a:rPr sz="2000" spc="-45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+mj-lt"/>
                <a:cs typeface="Microsoft Sans Serif"/>
              </a:rPr>
              <a:t>hence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+mj-lt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+mj-lt"/>
                <a:cs typeface="Microsoft Sans Serif"/>
              </a:rPr>
              <a:t>same </a:t>
            </a:r>
            <a:r>
              <a:rPr sz="2000" spc="-35" dirty="0">
                <a:solidFill>
                  <a:srgbClr val="292929"/>
                </a:solidFill>
                <a:latin typeface="+mj-lt"/>
                <a:cs typeface="Microsoft Sans Serif"/>
              </a:rPr>
              <a:t>confusion</a:t>
            </a:r>
            <a:r>
              <a:rPr sz="2000" spc="-70" dirty="0">
                <a:solidFill>
                  <a:srgbClr val="292929"/>
                </a:solidFill>
                <a:latin typeface="+mj-lt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+mj-lt"/>
                <a:cs typeface="Microsoft Sans Serif"/>
              </a:rPr>
              <a:t>matrix.</a:t>
            </a:r>
            <a:endParaRPr sz="2000" dirty="0">
              <a:latin typeface="+mj-lt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EBAFE30-B590-2EE6-2FEC-DDE37A440C82}"/>
              </a:ext>
            </a:extLst>
          </p:cNvPr>
          <p:cNvSpPr txBox="1"/>
          <p:nvPr/>
        </p:nvSpPr>
        <p:spPr>
          <a:xfrm>
            <a:off x="770011" y="1458532"/>
            <a:ext cx="4982927" cy="486081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105" dirty="0">
                <a:cs typeface="Arial MT"/>
              </a:rPr>
              <a:t>Decision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dirty="0">
                <a:cs typeface="Arial MT"/>
              </a:rPr>
              <a:t>Tree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65" dirty="0">
                <a:cs typeface="Arial MT"/>
              </a:rPr>
              <a:t>Model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65" dirty="0">
                <a:cs typeface="Arial MT"/>
              </a:rPr>
              <a:t>is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145" dirty="0">
                <a:cs typeface="Arial MT"/>
              </a:rPr>
              <a:t>best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algorithm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for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45" dirty="0">
                <a:cs typeface="Arial MT"/>
              </a:rPr>
              <a:t>this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100" dirty="0">
                <a:cs typeface="Arial MT"/>
              </a:rPr>
              <a:t>dataset.</a:t>
            </a:r>
            <a:endParaRPr lang="en-US" sz="1100" dirty="0">
              <a:cs typeface="Arial MT"/>
            </a:endParaRPr>
          </a:p>
          <a:p>
            <a:pPr marL="297815" marR="656590" indent="-285750">
              <a:lnSpc>
                <a:spcPct val="109100"/>
              </a:lnSpc>
              <a:spcBef>
                <a:spcPts val="297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90" dirty="0">
                <a:cs typeface="Arial MT"/>
              </a:rPr>
              <a:t>Launches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220" dirty="0">
                <a:cs typeface="Arial MT"/>
              </a:rPr>
              <a:t>with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dirty="0">
                <a:cs typeface="Arial MT"/>
              </a:rPr>
              <a:t>a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low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30" dirty="0">
                <a:cs typeface="Arial MT"/>
              </a:rPr>
              <a:t>payload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55" dirty="0">
                <a:cs typeface="Arial MT"/>
              </a:rPr>
              <a:t>mass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35" dirty="0">
                <a:cs typeface="Arial MT"/>
              </a:rPr>
              <a:t>show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better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05" dirty="0">
                <a:cs typeface="Arial MT"/>
              </a:rPr>
              <a:t>results </a:t>
            </a:r>
            <a:r>
              <a:rPr lang="en-US" sz="1100" spc="150" dirty="0">
                <a:cs typeface="Arial MT"/>
              </a:rPr>
              <a:t>than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20" dirty="0">
                <a:cs typeface="Arial MT"/>
              </a:rPr>
              <a:t>launches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220" dirty="0">
                <a:cs typeface="Arial MT"/>
              </a:rPr>
              <a:t>with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dirty="0">
                <a:cs typeface="Arial MT"/>
              </a:rPr>
              <a:t>a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135" dirty="0">
                <a:cs typeface="Arial MT"/>
              </a:rPr>
              <a:t>larger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30" dirty="0">
                <a:cs typeface="Arial MT"/>
              </a:rPr>
              <a:t>payload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40" dirty="0">
                <a:cs typeface="Arial MT"/>
              </a:rPr>
              <a:t>mass.</a:t>
            </a:r>
            <a:endParaRPr lang="en-US" sz="1100" dirty="0">
              <a:cs typeface="Arial MT"/>
            </a:endParaRPr>
          </a:p>
          <a:p>
            <a:pPr marL="297815" marR="431800" indent="-285750">
              <a:lnSpc>
                <a:spcPct val="109100"/>
              </a:lnSpc>
              <a:spcBef>
                <a:spcPts val="297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150" dirty="0">
                <a:cs typeface="Arial MT"/>
              </a:rPr>
              <a:t>Most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220" dirty="0">
                <a:cs typeface="Arial MT"/>
              </a:rPr>
              <a:t>of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35" dirty="0">
                <a:cs typeface="Arial MT"/>
              </a:rPr>
              <a:t>launch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95" dirty="0">
                <a:cs typeface="Arial MT"/>
              </a:rPr>
              <a:t>sites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75" dirty="0">
                <a:cs typeface="Arial MT"/>
              </a:rPr>
              <a:t>are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55" dirty="0">
                <a:cs typeface="Arial MT"/>
              </a:rPr>
              <a:t>in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proximity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235" dirty="0">
                <a:cs typeface="Arial MT"/>
              </a:rPr>
              <a:t>to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10" dirty="0">
                <a:cs typeface="Arial MT"/>
              </a:rPr>
              <a:t>Equator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10" dirty="0">
                <a:cs typeface="Arial MT"/>
              </a:rPr>
              <a:t>line </a:t>
            </a:r>
            <a:r>
              <a:rPr lang="en-US" sz="1100" spc="140" dirty="0">
                <a:cs typeface="Arial MT"/>
              </a:rPr>
              <a:t>and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105" dirty="0">
                <a:cs typeface="Arial MT"/>
              </a:rPr>
              <a:t>all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95" dirty="0">
                <a:cs typeface="Arial MT"/>
              </a:rPr>
              <a:t>sites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75" dirty="0">
                <a:cs typeface="Arial MT"/>
              </a:rPr>
              <a:t>are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55" dirty="0">
                <a:cs typeface="Arial MT"/>
              </a:rPr>
              <a:t>in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140" dirty="0">
                <a:cs typeface="Arial MT"/>
              </a:rPr>
              <a:t>very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120" dirty="0">
                <a:cs typeface="Arial MT"/>
              </a:rPr>
              <a:t>close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85" dirty="0">
                <a:cs typeface="Arial MT"/>
              </a:rPr>
              <a:t>proximity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235" dirty="0">
                <a:cs typeface="Arial MT"/>
              </a:rPr>
              <a:t>to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20" dirty="0">
                <a:cs typeface="Arial MT"/>
              </a:rPr>
              <a:t> </a:t>
            </a:r>
            <a:r>
              <a:rPr lang="en-US" sz="1100" spc="100" dirty="0">
                <a:cs typeface="Arial MT"/>
              </a:rPr>
              <a:t>coast.</a:t>
            </a:r>
            <a:endParaRPr lang="en-US" sz="1100" dirty="0"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3315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50" dirty="0">
                <a:cs typeface="Arial MT"/>
              </a:rPr>
              <a:t>The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90" dirty="0">
                <a:cs typeface="Arial MT"/>
              </a:rPr>
              <a:t>success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30" dirty="0">
                <a:cs typeface="Arial MT"/>
              </a:rPr>
              <a:t>rate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220" dirty="0">
                <a:cs typeface="Arial MT"/>
              </a:rPr>
              <a:t>of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20" dirty="0">
                <a:cs typeface="Arial MT"/>
              </a:rPr>
              <a:t>launches</a:t>
            </a:r>
            <a:r>
              <a:rPr lang="en-US" sz="1100" spc="-105" dirty="0">
                <a:cs typeface="Arial MT"/>
              </a:rPr>
              <a:t> </a:t>
            </a:r>
            <a:r>
              <a:rPr lang="en-US" sz="1100" spc="90" dirty="0">
                <a:cs typeface="Arial MT"/>
              </a:rPr>
              <a:t>increases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20" dirty="0">
                <a:cs typeface="Arial MT"/>
              </a:rPr>
              <a:t>over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50" dirty="0">
                <a:cs typeface="Arial MT"/>
              </a:rPr>
              <a:t>years.</a:t>
            </a:r>
            <a:endParaRPr lang="en-US" sz="1100" dirty="0">
              <a:cs typeface="Arial MT"/>
            </a:endParaRPr>
          </a:p>
          <a:p>
            <a:pPr marL="297815" marR="113030" indent="-285750">
              <a:lnSpc>
                <a:spcPct val="109100"/>
              </a:lnSpc>
              <a:spcBef>
                <a:spcPts val="297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-45" dirty="0">
                <a:cs typeface="Arial MT"/>
              </a:rPr>
              <a:t>KSC</a:t>
            </a:r>
            <a:r>
              <a:rPr lang="en-US" sz="1100" spc="-130" dirty="0">
                <a:cs typeface="Arial MT"/>
              </a:rPr>
              <a:t> </a:t>
            </a:r>
            <a:r>
              <a:rPr lang="en-US" sz="1100" spc="-10" dirty="0">
                <a:cs typeface="Arial MT"/>
              </a:rPr>
              <a:t>LC-</a:t>
            </a:r>
            <a:r>
              <a:rPr lang="en-US" sz="1100" spc="204" dirty="0">
                <a:cs typeface="Arial MT"/>
              </a:rPr>
              <a:t>39A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50" dirty="0">
                <a:cs typeface="Arial MT"/>
              </a:rPr>
              <a:t>has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50" dirty="0">
                <a:cs typeface="Arial MT"/>
              </a:rPr>
              <a:t>highest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90" dirty="0">
                <a:cs typeface="Arial MT"/>
              </a:rPr>
              <a:t>success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30" dirty="0">
                <a:cs typeface="Arial MT"/>
              </a:rPr>
              <a:t>rate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220" dirty="0">
                <a:cs typeface="Arial MT"/>
              </a:rPr>
              <a:t>of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10" dirty="0">
                <a:cs typeface="Arial MT"/>
              </a:rPr>
              <a:t>launches </a:t>
            </a:r>
            <a:r>
              <a:rPr lang="en-US" sz="1100" spc="215" dirty="0">
                <a:cs typeface="Arial MT"/>
              </a:rPr>
              <a:t>from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05" dirty="0">
                <a:cs typeface="Arial MT"/>
              </a:rPr>
              <a:t>all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175" dirty="0">
                <a:cs typeface="Arial MT"/>
              </a:rPr>
              <a:t>the</a:t>
            </a:r>
            <a:r>
              <a:rPr lang="en-US" sz="1100" spc="-125" dirty="0">
                <a:cs typeface="Arial MT"/>
              </a:rPr>
              <a:t> </a:t>
            </a:r>
            <a:r>
              <a:rPr lang="en-US" sz="1100" spc="75" dirty="0">
                <a:cs typeface="Arial MT"/>
              </a:rPr>
              <a:t>sites.</a:t>
            </a:r>
            <a:endParaRPr lang="en-US" sz="1100" dirty="0"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331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100" spc="165" dirty="0">
                <a:cs typeface="Arial MT"/>
              </a:rPr>
              <a:t>Orbits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-170" dirty="0">
                <a:cs typeface="Arial MT"/>
              </a:rPr>
              <a:t>ES-</a:t>
            </a:r>
            <a:r>
              <a:rPr lang="en-US" sz="1100" spc="-90" dirty="0">
                <a:cs typeface="Arial MT"/>
              </a:rPr>
              <a:t>L1,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-75" dirty="0">
                <a:cs typeface="Arial MT"/>
              </a:rPr>
              <a:t>GEO,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dirty="0">
                <a:cs typeface="Arial MT"/>
              </a:rPr>
              <a:t>HEO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140" dirty="0">
                <a:cs typeface="Arial MT"/>
              </a:rPr>
              <a:t>and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-30" dirty="0">
                <a:cs typeface="Arial MT"/>
              </a:rPr>
              <a:t>SSO</a:t>
            </a:r>
            <a:r>
              <a:rPr lang="en-US" sz="1100" spc="-110" dirty="0">
                <a:cs typeface="Arial MT"/>
              </a:rPr>
              <a:t> </a:t>
            </a:r>
            <a:r>
              <a:rPr lang="en-US" sz="1100" spc="75" dirty="0">
                <a:cs typeface="Arial MT"/>
              </a:rPr>
              <a:t>have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dirty="0">
                <a:cs typeface="Arial MT"/>
              </a:rPr>
              <a:t>100%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90" dirty="0">
                <a:cs typeface="Arial MT"/>
              </a:rPr>
              <a:t>success</a:t>
            </a:r>
            <a:r>
              <a:rPr lang="en-US" sz="1100" spc="-114" dirty="0">
                <a:cs typeface="Arial MT"/>
              </a:rPr>
              <a:t> </a:t>
            </a:r>
            <a:r>
              <a:rPr lang="en-US" sz="1100" spc="85" dirty="0">
                <a:cs typeface="Arial MT"/>
              </a:rPr>
              <a:t>rate.</a:t>
            </a:r>
          </a:p>
          <a:p>
            <a:pPr marL="298450" indent="-285750">
              <a:spcBef>
                <a:spcPts val="331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1400" dirty="0">
                <a:cs typeface="Calibri"/>
              </a:rPr>
              <a:t>KSC</a:t>
            </a:r>
            <a:r>
              <a:rPr lang="en-US" sz="1400" spc="-35" dirty="0">
                <a:cs typeface="Calibri"/>
              </a:rPr>
              <a:t> </a:t>
            </a:r>
            <a:r>
              <a:rPr lang="en-US" sz="1400" spc="-20" dirty="0">
                <a:cs typeface="Calibri"/>
              </a:rPr>
              <a:t>LC-</a:t>
            </a:r>
            <a:r>
              <a:rPr lang="en-US" sz="1400" dirty="0">
                <a:cs typeface="Calibri"/>
              </a:rPr>
              <a:t>39A</a:t>
            </a:r>
            <a:r>
              <a:rPr lang="en-US" sz="1400" spc="-20" dirty="0">
                <a:cs typeface="Calibri"/>
              </a:rPr>
              <a:t> </a:t>
            </a:r>
            <a:r>
              <a:rPr lang="en-US" sz="1400" dirty="0">
                <a:cs typeface="Calibri"/>
              </a:rPr>
              <a:t>has</a:t>
            </a:r>
            <a:r>
              <a:rPr lang="en-US" sz="1400" spc="-25" dirty="0">
                <a:cs typeface="Calibri"/>
              </a:rPr>
              <a:t> </a:t>
            </a:r>
            <a:r>
              <a:rPr lang="en-US" sz="1400" dirty="0">
                <a:cs typeface="Calibri"/>
              </a:rPr>
              <a:t>the</a:t>
            </a:r>
            <a:r>
              <a:rPr lang="en-US" sz="1400" spc="-20" dirty="0">
                <a:cs typeface="Calibri"/>
              </a:rPr>
              <a:t> most </a:t>
            </a:r>
            <a:r>
              <a:rPr lang="en-US" sz="1400" dirty="0">
                <a:cs typeface="Calibri"/>
              </a:rPr>
              <a:t>successful</a:t>
            </a:r>
            <a:r>
              <a:rPr lang="en-US" sz="1400" spc="-85" dirty="0">
                <a:cs typeface="Calibri"/>
              </a:rPr>
              <a:t> </a:t>
            </a:r>
            <a:r>
              <a:rPr lang="en-US" sz="1400" dirty="0">
                <a:cs typeface="Calibri"/>
              </a:rPr>
              <a:t>launches</a:t>
            </a:r>
            <a:r>
              <a:rPr lang="en-US" sz="1400" spc="-80" dirty="0">
                <a:cs typeface="Calibri"/>
              </a:rPr>
              <a:t> </a:t>
            </a:r>
            <a:r>
              <a:rPr lang="en-US" sz="1400" spc="-10" dirty="0">
                <a:cs typeface="Calibri"/>
              </a:rPr>
              <a:t>overall</a:t>
            </a:r>
            <a:endParaRPr lang="en-US" sz="1400" dirty="0"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310"/>
              </a:spcBef>
              <a:buClr>
                <a:srgbClr val="121619"/>
              </a:buClr>
              <a:buFont typeface="Arial" panose="020B0604020202020204" pitchFamily="34" charset="0"/>
              <a:buChar char="•"/>
              <a:tabLst>
                <a:tab pos="380365" algn="l"/>
              </a:tabLst>
            </a:pPr>
            <a:endParaRPr lang="en-US" sz="1100" dirty="0"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C88F1AF2-96B8-D112-6567-38ED24E8864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8960" y="1556707"/>
            <a:ext cx="5636652" cy="22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repository containing all the relevant assets like Python code snippets, SQL queries, charts, Notebook outputs, or data sets created during this project: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https://github.com/Reshma11K/Applied-Data-Science-Capstone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0968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65" indent="-227965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lang="en-US" sz="1700" b="1" dirty="0">
                <a:solidFill>
                  <a:srgbClr val="0A48CA"/>
                </a:solidFill>
                <a:latin typeface="+mn-lt"/>
                <a:cs typeface="Calibri"/>
              </a:rPr>
              <a:t>Executive</a:t>
            </a:r>
            <a:r>
              <a:rPr lang="en-US" sz="1700" b="1" spc="-5" dirty="0">
                <a:solidFill>
                  <a:srgbClr val="0A48CA"/>
                </a:solidFill>
                <a:latin typeface="+mn-lt"/>
                <a:cs typeface="Calibri"/>
              </a:rPr>
              <a:t> </a:t>
            </a:r>
            <a:r>
              <a:rPr lang="en-US" sz="1700" b="1" dirty="0">
                <a:solidFill>
                  <a:srgbClr val="0A48CA"/>
                </a:solidFill>
                <a:latin typeface="+mn-lt"/>
                <a:cs typeface="Calibri"/>
              </a:rPr>
              <a:t>Summary:</a:t>
            </a:r>
            <a:r>
              <a:rPr lang="en-US" sz="1700" b="1" spc="-65" dirty="0">
                <a:solidFill>
                  <a:srgbClr val="0A48CA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This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project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employs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a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comprehensive</a:t>
            </a:r>
            <a:r>
              <a:rPr lang="en-US" sz="17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approach</a:t>
            </a:r>
            <a:r>
              <a:rPr lang="en-US" sz="1700" spc="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to</a:t>
            </a:r>
            <a:r>
              <a:rPr lang="en-US" sz="1700" spc="2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predict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the</a:t>
            </a:r>
            <a:r>
              <a:rPr lang="en-US" sz="17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successful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landing</a:t>
            </a:r>
            <a:r>
              <a:rPr lang="en-US" sz="1700" spc="-8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of</a:t>
            </a:r>
            <a:r>
              <a:rPr lang="en-US" sz="1700" spc="-1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Calibri"/>
              </a:rPr>
              <a:t>the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Falcon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9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first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stage,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incorporating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data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collection,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processing,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exploratory</a:t>
            </a:r>
            <a:r>
              <a:rPr lang="en-US" sz="1700" spc="-6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analysis,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interactive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visualizations,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and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Calibri"/>
              </a:rPr>
              <a:t>predictive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Calibri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Calibri"/>
              </a:rPr>
              <a:t>modeling.</a:t>
            </a:r>
          </a:p>
          <a:p>
            <a:pPr marL="12700" indent="0">
              <a:lnSpc>
                <a:spcPct val="100000"/>
              </a:lnSpc>
              <a:spcBef>
                <a:spcPts val="100"/>
              </a:spcBef>
              <a:buNone/>
              <a:tabLst>
                <a:tab pos="240665" algn="l"/>
              </a:tabLst>
            </a:pPr>
            <a:endParaRPr lang="en-US" sz="1800" spc="-20" dirty="0">
              <a:solidFill>
                <a:srgbClr val="292929"/>
              </a:solidFill>
              <a:latin typeface="+mn-lt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collection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methodology:</a:t>
            </a:r>
            <a:endParaRPr lang="en-US" sz="1700" dirty="0">
              <a:latin typeface="+mn-lt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605"/>
              </a:spcBef>
              <a:tabLst>
                <a:tab pos="697865" algn="l"/>
              </a:tabLst>
            </a:pPr>
            <a:r>
              <a:rPr lang="en-US" sz="1700" spc="-130" dirty="0">
                <a:solidFill>
                  <a:srgbClr val="292929"/>
                </a:solidFill>
                <a:latin typeface="+mn-lt"/>
                <a:cs typeface="Microsoft Sans Serif"/>
              </a:rPr>
              <a:t>SpaceX</a:t>
            </a:r>
            <a:r>
              <a:rPr lang="en-US" sz="1700" spc="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Open-Source</a:t>
            </a:r>
            <a:r>
              <a:rPr lang="en-US" sz="1700" spc="-1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95" dirty="0">
                <a:solidFill>
                  <a:srgbClr val="292929"/>
                </a:solidFill>
                <a:latin typeface="+mn-lt"/>
                <a:cs typeface="Microsoft Sans Serif"/>
              </a:rPr>
              <a:t>Rest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API</a:t>
            </a:r>
            <a:endParaRPr lang="en-US" sz="1700" dirty="0">
              <a:latin typeface="+mn-lt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635"/>
              </a:spcBef>
              <a:tabLst>
                <a:tab pos="697865" algn="l"/>
              </a:tabLst>
            </a:pPr>
            <a:r>
              <a:rPr lang="en-US" sz="1700" spc="-100" dirty="0">
                <a:solidFill>
                  <a:srgbClr val="292929"/>
                </a:solidFill>
                <a:latin typeface="+mn-lt"/>
                <a:cs typeface="Microsoft Sans Serif"/>
              </a:rPr>
              <a:t>Web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Scraping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from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Wikipedia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page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‘List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of</a:t>
            </a:r>
            <a:r>
              <a:rPr lang="en-US" sz="1700" spc="16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Falcon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85" dirty="0">
                <a:solidFill>
                  <a:srgbClr val="292929"/>
                </a:solidFill>
                <a:latin typeface="+mn-lt"/>
                <a:cs typeface="Microsoft Sans Serif"/>
              </a:rPr>
              <a:t>9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and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Falcon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95" dirty="0">
                <a:solidFill>
                  <a:srgbClr val="292929"/>
                </a:solidFill>
                <a:latin typeface="+mn-lt"/>
                <a:cs typeface="Microsoft Sans Serif"/>
              </a:rPr>
              <a:t>Heavy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Launches’</a:t>
            </a:r>
            <a:endParaRPr lang="en-US" sz="1700" dirty="0">
              <a:latin typeface="+mn-lt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605"/>
              </a:spcBef>
              <a:tabLst>
                <a:tab pos="240665" algn="l"/>
              </a:tabLst>
            </a:pP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Perform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1700" spc="-8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wrangling</a:t>
            </a:r>
            <a:endParaRPr lang="en-US" sz="1700" dirty="0">
              <a:latin typeface="+mn-lt"/>
              <a:cs typeface="Microsoft Sans Serif"/>
            </a:endParaRPr>
          </a:p>
          <a:p>
            <a:pPr marL="698500" marR="5080" lvl="1">
              <a:lnSpc>
                <a:spcPct val="109500"/>
              </a:lnSpc>
              <a:spcBef>
                <a:spcPts val="1415"/>
              </a:spcBef>
              <a:tabLst>
                <a:tab pos="698500" algn="l"/>
              </a:tabLst>
            </a:pP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Transforming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categorical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using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85" dirty="0">
                <a:solidFill>
                  <a:srgbClr val="292929"/>
                </a:solidFill>
                <a:latin typeface="+mn-lt"/>
                <a:cs typeface="Microsoft Sans Serif"/>
              </a:rPr>
              <a:t>One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Hot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Encoding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for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70" dirty="0">
                <a:solidFill>
                  <a:srgbClr val="292929"/>
                </a:solidFill>
                <a:latin typeface="+mn-lt"/>
                <a:cs typeface="Microsoft Sans Serif"/>
              </a:rPr>
              <a:t>machine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learning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algorithms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and 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removing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any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empty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or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unnecessary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information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from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the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dataset.</a:t>
            </a:r>
            <a:endParaRPr lang="en-US" sz="1700" dirty="0">
              <a:latin typeface="+mn-lt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635"/>
              </a:spcBef>
              <a:tabLst>
                <a:tab pos="240665" algn="l"/>
              </a:tabLst>
            </a:pP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Perform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exploratory</a:t>
            </a:r>
            <a:r>
              <a:rPr lang="en-US" sz="1700" spc="-114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data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Microsoft Sans Serif"/>
              </a:rPr>
              <a:t>analysis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50" dirty="0">
                <a:solidFill>
                  <a:srgbClr val="292929"/>
                </a:solidFill>
                <a:latin typeface="+mn-lt"/>
                <a:cs typeface="Microsoft Sans Serif"/>
              </a:rPr>
              <a:t>(EDA)</a:t>
            </a:r>
            <a:r>
              <a:rPr lang="en-US" sz="1700" spc="2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using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visualization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and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SQL</a:t>
            </a:r>
            <a:endParaRPr lang="en-US" sz="1700" dirty="0">
              <a:latin typeface="+mn-lt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605"/>
              </a:spcBef>
              <a:tabLst>
                <a:tab pos="240665" algn="l"/>
              </a:tabLst>
            </a:pP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Perform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interactive</a:t>
            </a:r>
            <a:r>
              <a:rPr lang="en-US" sz="1700" spc="-9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visual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analytics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using</a:t>
            </a:r>
            <a:r>
              <a:rPr lang="en-US" sz="1700" spc="-8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Folium</a:t>
            </a:r>
            <a:r>
              <a:rPr lang="en-US" sz="1700" spc="-8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and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 err="1">
                <a:solidFill>
                  <a:srgbClr val="292929"/>
                </a:solidFill>
                <a:latin typeface="+mn-lt"/>
                <a:cs typeface="Microsoft Sans Serif"/>
              </a:rPr>
              <a:t>Plotly</a:t>
            </a:r>
            <a:r>
              <a:rPr lang="en-US" sz="1700" spc="-8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Dash</a:t>
            </a:r>
            <a:endParaRPr lang="en-US" sz="1700" dirty="0">
              <a:latin typeface="+mn-lt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635"/>
              </a:spcBef>
              <a:tabLst>
                <a:tab pos="240665" algn="l"/>
              </a:tabLst>
            </a:pP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Perform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5" dirty="0">
                <a:solidFill>
                  <a:srgbClr val="292929"/>
                </a:solidFill>
                <a:latin typeface="+mn-lt"/>
                <a:cs typeface="Microsoft Sans Serif"/>
              </a:rPr>
              <a:t>predictive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65" dirty="0">
                <a:solidFill>
                  <a:srgbClr val="292929"/>
                </a:solidFill>
                <a:latin typeface="+mn-lt"/>
                <a:cs typeface="Microsoft Sans Serif"/>
              </a:rPr>
              <a:t>analysis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using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classification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models</a:t>
            </a:r>
            <a:endParaRPr lang="en-US" sz="1700" dirty="0">
              <a:latin typeface="+mn-lt"/>
              <a:cs typeface="Microsoft Sans Serif"/>
            </a:endParaRPr>
          </a:p>
          <a:p>
            <a:pPr marL="698500" marR="532765" lvl="1">
              <a:lnSpc>
                <a:spcPct val="109500"/>
              </a:lnSpc>
              <a:spcBef>
                <a:spcPts val="1485"/>
              </a:spcBef>
              <a:tabLst>
                <a:tab pos="698500" algn="l"/>
              </a:tabLst>
            </a:pP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Logistic</a:t>
            </a:r>
            <a:r>
              <a:rPr lang="en-US" sz="1700" spc="-8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80" dirty="0">
                <a:solidFill>
                  <a:srgbClr val="292929"/>
                </a:solidFill>
                <a:latin typeface="+mn-lt"/>
                <a:cs typeface="Microsoft Sans Serif"/>
              </a:rPr>
              <a:t>Regression,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0" dirty="0">
                <a:solidFill>
                  <a:srgbClr val="292929"/>
                </a:solidFill>
                <a:latin typeface="+mn-lt"/>
                <a:cs typeface="Microsoft Sans Serif"/>
              </a:rPr>
              <a:t>K-</a:t>
            </a:r>
            <a:r>
              <a:rPr lang="en-US" sz="1700" spc="-75" dirty="0">
                <a:solidFill>
                  <a:srgbClr val="292929"/>
                </a:solidFill>
                <a:latin typeface="+mn-lt"/>
                <a:cs typeface="Microsoft Sans Serif"/>
              </a:rPr>
              <a:t>Nearest</a:t>
            </a:r>
            <a:r>
              <a:rPr lang="en-US" sz="1700" spc="-5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Neighbors,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Support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Vector</a:t>
            </a:r>
            <a:r>
              <a:rPr lang="en-US" sz="1700" spc="-6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90" dirty="0">
                <a:solidFill>
                  <a:srgbClr val="292929"/>
                </a:solidFill>
                <a:latin typeface="+mn-lt"/>
                <a:cs typeface="Microsoft Sans Serif"/>
              </a:rPr>
              <a:t>Machines,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and</a:t>
            </a:r>
            <a:r>
              <a:rPr lang="en-US" sz="1700" spc="-4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Decision</a:t>
            </a:r>
            <a:r>
              <a:rPr lang="en-US" sz="1700" spc="-5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20" dirty="0">
                <a:solidFill>
                  <a:srgbClr val="292929"/>
                </a:solidFill>
                <a:latin typeface="+mn-lt"/>
                <a:cs typeface="Microsoft Sans Serif"/>
              </a:rPr>
              <a:t>Tree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models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85" dirty="0">
                <a:solidFill>
                  <a:srgbClr val="292929"/>
                </a:solidFill>
                <a:latin typeface="+mn-lt"/>
                <a:cs typeface="Microsoft Sans Serif"/>
              </a:rPr>
              <a:t>have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been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developed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to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30" dirty="0">
                <a:solidFill>
                  <a:srgbClr val="292929"/>
                </a:solidFill>
                <a:latin typeface="+mn-lt"/>
                <a:cs typeface="Microsoft Sans Serif"/>
              </a:rPr>
              <a:t>determine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the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dirty="0">
                <a:solidFill>
                  <a:srgbClr val="292929"/>
                </a:solidFill>
                <a:latin typeface="+mn-lt"/>
                <a:cs typeface="Microsoft Sans Serif"/>
              </a:rPr>
              <a:t>most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effective </a:t>
            </a:r>
            <a:r>
              <a:rPr lang="en-US" sz="1700" spc="-35" dirty="0">
                <a:solidFill>
                  <a:srgbClr val="292929"/>
                </a:solidFill>
                <a:latin typeface="+mn-lt"/>
                <a:cs typeface="Microsoft Sans Serif"/>
              </a:rPr>
              <a:t>classification</a:t>
            </a:r>
            <a:r>
              <a:rPr lang="en-US" sz="1700" spc="-40" dirty="0">
                <a:solidFill>
                  <a:srgbClr val="292929"/>
                </a:solidFill>
                <a:latin typeface="+mn-lt"/>
                <a:cs typeface="Microsoft Sans Serif"/>
              </a:rPr>
              <a:t> </a:t>
            </a:r>
            <a:r>
              <a:rPr lang="en-US" sz="1700" spc="-10" dirty="0">
                <a:solidFill>
                  <a:srgbClr val="292929"/>
                </a:solidFill>
                <a:latin typeface="+mn-lt"/>
                <a:cs typeface="Microsoft Sans Serif"/>
              </a:rPr>
              <a:t>method.</a:t>
            </a:r>
            <a:endParaRPr lang="en-US" sz="17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30985"/>
            <a:ext cx="10515600" cy="4896226"/>
          </a:xfrm>
          <a:prstGeom prst="rect">
            <a:avLst/>
          </a:prstGeo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cs typeface="Calibri"/>
              </a:rPr>
              <a:t>The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sets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are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collected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using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2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methods:</a:t>
            </a:r>
            <a:endParaRPr lang="en-US" sz="1800" dirty="0">
              <a:cs typeface="Calibri"/>
            </a:endParaRPr>
          </a:p>
          <a:p>
            <a:pPr marL="250190" indent="-237490">
              <a:lnSpc>
                <a:spcPct val="100000"/>
              </a:lnSpc>
              <a:spcBef>
                <a:spcPts val="1345"/>
              </a:spcBef>
              <a:buAutoNum type="arabicParenR"/>
              <a:tabLst>
                <a:tab pos="250190" algn="l"/>
              </a:tabLst>
            </a:pPr>
            <a:r>
              <a:rPr lang="en-US" sz="1800" dirty="0">
                <a:cs typeface="Calibri"/>
              </a:rPr>
              <a:t>Request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to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SpaceX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API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spc="-10" dirty="0">
                <a:cs typeface="Calibri"/>
              </a:rPr>
              <a:t>Gathered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SpaceX's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past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launch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via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their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open-</a:t>
            </a:r>
            <a:r>
              <a:rPr lang="en-US" sz="1800" dirty="0">
                <a:cs typeface="Calibri"/>
              </a:rPr>
              <a:t>source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spc="-20" dirty="0">
                <a:cs typeface="Calibri"/>
              </a:rPr>
              <a:t>API.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spc="-10" dirty="0">
                <a:cs typeface="Calibri"/>
              </a:rPr>
              <a:t>Retrieved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and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processed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this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with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GET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request.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cs typeface="Calibri"/>
              </a:rPr>
              <a:t>Ensured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included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only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Falcon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9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launches.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cs typeface="Calibri"/>
              </a:rPr>
              <a:t>Filled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in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missing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payload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weights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from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secret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missions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with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average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values.</a:t>
            </a:r>
            <a:endParaRPr lang="en-US" sz="1800" dirty="0">
              <a:cs typeface="Calibri"/>
            </a:endParaRPr>
          </a:p>
          <a:p>
            <a:pPr marL="250190" indent="-237490">
              <a:lnSpc>
                <a:spcPct val="100000"/>
              </a:lnSpc>
              <a:spcBef>
                <a:spcPts val="1320"/>
              </a:spcBef>
              <a:buAutoNum type="arabicParenR"/>
              <a:tabLst>
                <a:tab pos="250190" algn="l"/>
              </a:tabLst>
            </a:pPr>
            <a:r>
              <a:rPr lang="en-US" sz="1800" dirty="0">
                <a:cs typeface="Calibri"/>
              </a:rPr>
              <a:t>Web</a:t>
            </a:r>
            <a:r>
              <a:rPr lang="en-US" sz="1800" spc="-8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Scraping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spc="-10" dirty="0">
                <a:cs typeface="Calibri"/>
              </a:rPr>
              <a:t>Requested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past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Falcon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9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Falcon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Heavy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launch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from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Wikipedia's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relevant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page.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cs typeface="Calibri"/>
              </a:rPr>
              <a:t>Accessed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Falcon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9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Launch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page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via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its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direct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Wikipedia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link.</a:t>
            </a:r>
            <a:endParaRPr lang="en-US" sz="180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cs typeface="Calibri"/>
              </a:rPr>
              <a:t>Extracted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all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column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names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from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HTML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table.</a:t>
            </a:r>
          </a:p>
          <a:p>
            <a:pPr marL="697865" lvl="1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697865" algn="l"/>
              </a:tabLst>
            </a:pPr>
            <a:r>
              <a:rPr lang="en-US" sz="1800" dirty="0">
                <a:cs typeface="Calibri"/>
              </a:rPr>
              <a:t>Parsed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transformed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table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into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Pandas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frame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suitable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for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analysis</a:t>
            </a:r>
            <a:r>
              <a:rPr lang="en-US" sz="1400" spc="-10" dirty="0">
                <a:cs typeface="Calibri"/>
              </a:rPr>
              <a:t>.</a:t>
            </a:r>
            <a:endParaRPr lang="en-US" sz="1400" dirty="0">
              <a:cs typeface="Calibri"/>
            </a:endParaRPr>
          </a:p>
          <a:p>
            <a:pPr marL="469900" lvl="1" indent="0">
              <a:lnSpc>
                <a:spcPct val="100000"/>
              </a:lnSpc>
              <a:spcBef>
                <a:spcPts val="1345"/>
              </a:spcBef>
              <a:buNone/>
              <a:tabLst>
                <a:tab pos="697865" algn="l"/>
              </a:tabLst>
            </a:pPr>
            <a:endParaRPr lang="en-US" sz="1800" spc="-10" dirty="0"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697865" algn="l"/>
              </a:tabLst>
            </a:pPr>
            <a:endParaRPr lang="en-US" sz="1800" dirty="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C6E6F-3436-85DB-0E27-81B842E9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5C57-8839-7EB2-E0E6-396979B5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FB8955-70EC-B7AC-697B-4B7E94444B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6173969-CC3D-B778-14B9-0EF830B0841A}"/>
              </a:ext>
            </a:extLst>
          </p:cNvPr>
          <p:cNvSpPr txBox="1"/>
          <p:nvPr/>
        </p:nvSpPr>
        <p:spPr>
          <a:xfrm>
            <a:off x="849312" y="1443672"/>
            <a:ext cx="34175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A48B63E-C6C0-401E-270C-DC3CED1143EE}"/>
              </a:ext>
            </a:extLst>
          </p:cNvPr>
          <p:cNvSpPr txBox="1"/>
          <p:nvPr/>
        </p:nvSpPr>
        <p:spPr>
          <a:xfrm>
            <a:off x="849312" y="2988881"/>
            <a:ext cx="38430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97DDA7F-DAF6-00D7-6620-CF9B86E44B85}"/>
              </a:ext>
            </a:extLst>
          </p:cNvPr>
          <p:cNvSpPr txBox="1"/>
          <p:nvPr/>
        </p:nvSpPr>
        <p:spPr>
          <a:xfrm>
            <a:off x="849312" y="4533963"/>
            <a:ext cx="2941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41590AEC-8605-3058-9001-CC2650C7B753}"/>
              </a:ext>
            </a:extLst>
          </p:cNvPr>
          <p:cNvGrpSpPr/>
          <p:nvPr/>
        </p:nvGrpSpPr>
        <p:grpSpPr>
          <a:xfrm>
            <a:off x="2722626" y="2055876"/>
            <a:ext cx="1651000" cy="660400"/>
            <a:chOff x="2722626" y="2055876"/>
            <a:chExt cx="1651000" cy="660400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2D44AFB-F0C7-0F15-C33E-CD070E97433A}"/>
                </a:ext>
              </a:extLst>
            </p:cNvPr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1314450" y="0"/>
                  </a:moveTo>
                  <a:lnTo>
                    <a:pt x="0" y="0"/>
                  </a:lnTo>
                  <a:lnTo>
                    <a:pt x="323723" y="323850"/>
                  </a:lnTo>
                  <a:lnTo>
                    <a:pt x="0" y="647700"/>
                  </a:lnTo>
                  <a:lnTo>
                    <a:pt x="1314450" y="647700"/>
                  </a:lnTo>
                  <a:lnTo>
                    <a:pt x="1638300" y="3238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AD7C0EF-E890-995B-33EF-2D7ACB2E3E07}"/>
                </a:ext>
              </a:extLst>
            </p:cNvPr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0" y="0"/>
                  </a:moveTo>
                  <a:lnTo>
                    <a:pt x="1314450" y="0"/>
                  </a:lnTo>
                  <a:lnTo>
                    <a:pt x="1638300" y="323850"/>
                  </a:lnTo>
                  <a:lnTo>
                    <a:pt x="1314450" y="647700"/>
                  </a:lnTo>
                  <a:lnTo>
                    <a:pt x="0" y="647700"/>
                  </a:lnTo>
                  <a:lnTo>
                    <a:pt x="323723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456842D4-DDCF-4B4B-B7A5-519FFF252950}"/>
              </a:ext>
            </a:extLst>
          </p:cNvPr>
          <p:cNvSpPr txBox="1"/>
          <p:nvPr/>
        </p:nvSpPr>
        <p:spPr>
          <a:xfrm>
            <a:off x="3099180" y="2139632"/>
            <a:ext cx="814069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172F7A04-D936-6638-606F-C9117F118D38}"/>
              </a:ext>
            </a:extLst>
          </p:cNvPr>
          <p:cNvGrpSpPr/>
          <p:nvPr/>
        </p:nvGrpSpPr>
        <p:grpSpPr>
          <a:xfrm>
            <a:off x="4199001" y="2055876"/>
            <a:ext cx="1641475" cy="660400"/>
            <a:chOff x="4199001" y="2055876"/>
            <a:chExt cx="1641475" cy="66040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65822F88-B08A-C1DC-C0A8-3FA17D22BDCE}"/>
                </a:ext>
              </a:extLst>
            </p:cNvPr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E1E46F3F-8254-A53E-D587-0C5BC53945CA}"/>
                </a:ext>
              </a:extLst>
            </p:cNvPr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2509CED2-F032-607C-827C-C165534B99A6}"/>
              </a:ext>
            </a:extLst>
          </p:cNvPr>
          <p:cNvSpPr txBox="1"/>
          <p:nvPr/>
        </p:nvSpPr>
        <p:spPr>
          <a:xfrm>
            <a:off x="4763770" y="2041842"/>
            <a:ext cx="540385" cy="6438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905" algn="ctr">
              <a:lnSpc>
                <a:spcPts val="158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Fetch Launch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A511EFE2-2B23-C165-01C2-D2ECBCB62171}"/>
              </a:ext>
            </a:extLst>
          </p:cNvPr>
          <p:cNvGrpSpPr/>
          <p:nvPr/>
        </p:nvGrpSpPr>
        <p:grpSpPr>
          <a:xfrm>
            <a:off x="5665851" y="2055876"/>
            <a:ext cx="1641475" cy="660400"/>
            <a:chOff x="5665851" y="2055876"/>
            <a:chExt cx="1641475" cy="660400"/>
          </a:xfrm>
        </p:grpSpPr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8B514670-F84E-8F2D-5E24-0C5DD606EEEE}"/>
                </a:ext>
              </a:extLst>
            </p:cNvPr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1E939EBE-CB38-8CAB-E0EE-F20767635827}"/>
                </a:ext>
              </a:extLst>
            </p:cNvPr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7">
            <a:extLst>
              <a:ext uri="{FF2B5EF4-FFF2-40B4-BE49-F238E27FC236}">
                <a16:creationId xmlns:a16="http://schemas.microsoft.com/office/drawing/2014/main" id="{876A4141-A9BF-2203-E865-73522516F26B}"/>
              </a:ext>
            </a:extLst>
          </p:cNvPr>
          <p:cNvSpPr txBox="1"/>
          <p:nvPr/>
        </p:nvSpPr>
        <p:spPr>
          <a:xfrm>
            <a:off x="6112509" y="2139632"/>
            <a:ext cx="7893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685" marR="5080" indent="-133985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66D75D73-431A-D5DA-D8D1-F370B6BD117B}"/>
              </a:ext>
            </a:extLst>
          </p:cNvPr>
          <p:cNvGrpSpPr/>
          <p:nvPr/>
        </p:nvGrpSpPr>
        <p:grpSpPr>
          <a:xfrm>
            <a:off x="2732151" y="3589401"/>
            <a:ext cx="1641475" cy="669925"/>
            <a:chOff x="2732151" y="3589401"/>
            <a:chExt cx="1641475" cy="669925"/>
          </a:xfrm>
        </p:grpSpPr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F83EE3C5-54FF-ED37-D48A-4BAC3AA09C92}"/>
                </a:ext>
              </a:extLst>
            </p:cNvPr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6769240B-437F-5DF8-07F2-8B64631DB1A3}"/>
                </a:ext>
              </a:extLst>
            </p:cNvPr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6B53F336-5D19-1704-079F-08E5BFBBD130}"/>
              </a:ext>
            </a:extLst>
          </p:cNvPr>
          <p:cNvSpPr txBox="1"/>
          <p:nvPr/>
        </p:nvSpPr>
        <p:spPr>
          <a:xfrm>
            <a:off x="3136900" y="3714432"/>
            <a:ext cx="85090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6379" marR="5080" indent="-23431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B8F7BD4D-59D9-2E47-4F84-EB45E1B1E363}"/>
              </a:ext>
            </a:extLst>
          </p:cNvPr>
          <p:cNvGrpSpPr/>
          <p:nvPr/>
        </p:nvGrpSpPr>
        <p:grpSpPr>
          <a:xfrm>
            <a:off x="4199001" y="3589401"/>
            <a:ext cx="1641475" cy="669925"/>
            <a:chOff x="4199001" y="3589401"/>
            <a:chExt cx="1641475" cy="669925"/>
          </a:xfrm>
        </p:grpSpPr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07104AD5-B2C0-5258-E00A-FAEB57D4485A}"/>
                </a:ext>
              </a:extLst>
            </p:cNvPr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2A2DF0AE-085E-FD85-A6BD-30C87747D648}"/>
                </a:ext>
              </a:extLst>
            </p:cNvPr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DBA8CBEF-CA0F-D8B6-D6C4-ABAFC4A589D6}"/>
              </a:ext>
            </a:extLst>
          </p:cNvPr>
          <p:cNvSpPr txBox="1"/>
          <p:nvPr/>
        </p:nvSpPr>
        <p:spPr>
          <a:xfrm>
            <a:off x="4585970" y="3714432"/>
            <a:ext cx="89535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303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6">
            <a:extLst>
              <a:ext uri="{FF2B5EF4-FFF2-40B4-BE49-F238E27FC236}">
                <a16:creationId xmlns:a16="http://schemas.microsoft.com/office/drawing/2014/main" id="{94BC8C30-3106-69D7-B31D-95970EF700B0}"/>
              </a:ext>
            </a:extLst>
          </p:cNvPr>
          <p:cNvGrpSpPr/>
          <p:nvPr/>
        </p:nvGrpSpPr>
        <p:grpSpPr>
          <a:xfrm>
            <a:off x="5665851" y="3589401"/>
            <a:ext cx="1641475" cy="669925"/>
            <a:chOff x="5665851" y="3589401"/>
            <a:chExt cx="1641475" cy="669925"/>
          </a:xfrm>
        </p:grpSpPr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68CD75C4-8D9C-13CC-D7A9-E65C65F4D8C6}"/>
                </a:ext>
              </a:extLst>
            </p:cNvPr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41A6C54-05FF-6AF1-4912-0CB092A4D064}"/>
                </a:ext>
              </a:extLst>
            </p:cNvPr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9">
            <a:extLst>
              <a:ext uri="{FF2B5EF4-FFF2-40B4-BE49-F238E27FC236}">
                <a16:creationId xmlns:a16="http://schemas.microsoft.com/office/drawing/2014/main" id="{C042EBA7-ED41-FB69-4FF9-8F7FD362BAB0}"/>
              </a:ext>
            </a:extLst>
          </p:cNvPr>
          <p:cNvSpPr txBox="1"/>
          <p:nvPr/>
        </p:nvSpPr>
        <p:spPr>
          <a:xfrm>
            <a:off x="6151879" y="3714432"/>
            <a:ext cx="701675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33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0">
            <a:extLst>
              <a:ext uri="{FF2B5EF4-FFF2-40B4-BE49-F238E27FC236}">
                <a16:creationId xmlns:a16="http://schemas.microsoft.com/office/drawing/2014/main" id="{A9C23D26-1C97-B1B9-0C72-97E983401FAF}"/>
              </a:ext>
            </a:extLst>
          </p:cNvPr>
          <p:cNvGrpSpPr/>
          <p:nvPr/>
        </p:nvGrpSpPr>
        <p:grpSpPr>
          <a:xfrm>
            <a:off x="2732151" y="5132451"/>
            <a:ext cx="1641475" cy="669925"/>
            <a:chOff x="2732151" y="5132451"/>
            <a:chExt cx="1641475" cy="669925"/>
          </a:xfrm>
        </p:grpSpPr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745E2BC-553B-D470-CD04-A35572B96C3C}"/>
                </a:ext>
              </a:extLst>
            </p:cNvPr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15E639D0-EEB0-7119-1CA7-1EB39DF0F679}"/>
                </a:ext>
              </a:extLst>
            </p:cNvPr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>
            <a:extLst>
              <a:ext uri="{FF2B5EF4-FFF2-40B4-BE49-F238E27FC236}">
                <a16:creationId xmlns:a16="http://schemas.microsoft.com/office/drawing/2014/main" id="{0DCFFF39-CA74-807F-CD03-DEA0619C0EE8}"/>
              </a:ext>
            </a:extLst>
          </p:cNvPr>
          <p:cNvSpPr txBox="1"/>
          <p:nvPr/>
        </p:nvSpPr>
        <p:spPr>
          <a:xfrm>
            <a:off x="3098164" y="5227002"/>
            <a:ext cx="926465" cy="4514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95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D75D9BFF-4775-C9AA-196C-D87AE3356AF2}"/>
              </a:ext>
            </a:extLst>
          </p:cNvPr>
          <p:cNvGrpSpPr/>
          <p:nvPr/>
        </p:nvGrpSpPr>
        <p:grpSpPr>
          <a:xfrm>
            <a:off x="4199001" y="5132451"/>
            <a:ext cx="1641475" cy="669925"/>
            <a:chOff x="4199001" y="5132451"/>
            <a:chExt cx="1641475" cy="669925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F6435C23-08AA-6310-9F9C-40201A815AB8}"/>
                </a:ext>
              </a:extLst>
            </p:cNvPr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7FAFBCD4-2782-DAC5-43DC-5DC45056E92B}"/>
                </a:ext>
              </a:extLst>
            </p:cNvPr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6CD59BB7-B53E-454C-BEC7-6257B536D27F}"/>
              </a:ext>
            </a:extLst>
          </p:cNvPr>
          <p:cNvSpPr txBox="1"/>
          <p:nvPr/>
        </p:nvSpPr>
        <p:spPr>
          <a:xfrm>
            <a:off x="4610734" y="5366702"/>
            <a:ext cx="8356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40" name="object 38">
            <a:extLst>
              <a:ext uri="{FF2B5EF4-FFF2-40B4-BE49-F238E27FC236}">
                <a16:creationId xmlns:a16="http://schemas.microsoft.com/office/drawing/2014/main" id="{61601B85-C06A-32CB-394B-29066891678E}"/>
              </a:ext>
            </a:extLst>
          </p:cNvPr>
          <p:cNvGrpSpPr/>
          <p:nvPr/>
        </p:nvGrpSpPr>
        <p:grpSpPr>
          <a:xfrm>
            <a:off x="5665851" y="5132451"/>
            <a:ext cx="1641475" cy="669925"/>
            <a:chOff x="5665851" y="5132451"/>
            <a:chExt cx="1641475" cy="669925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AB88159F-B131-A605-0C13-D66372982206}"/>
                </a:ext>
              </a:extLst>
            </p:cNvPr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31D4074E-9A9A-2796-6F9E-136B9B6FEA7A}"/>
                </a:ext>
              </a:extLst>
            </p:cNvPr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1">
            <a:extLst>
              <a:ext uri="{FF2B5EF4-FFF2-40B4-BE49-F238E27FC236}">
                <a16:creationId xmlns:a16="http://schemas.microsoft.com/office/drawing/2014/main" id="{BD8E07EA-CF39-BC9F-CD5A-BF93F7B0ADAB}"/>
              </a:ext>
            </a:extLst>
          </p:cNvPr>
          <p:cNvSpPr txBox="1"/>
          <p:nvPr/>
        </p:nvSpPr>
        <p:spPr>
          <a:xfrm>
            <a:off x="6080759" y="5296852"/>
            <a:ext cx="842010" cy="318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13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526ACB86-FDC9-ECFF-B195-055D879FC0E8}"/>
              </a:ext>
            </a:extLst>
          </p:cNvPr>
          <p:cNvSpPr txBox="1">
            <a:spLocks/>
          </p:cNvSpPr>
          <p:nvPr/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 kern="0"/>
            </a:defPPr>
            <a:lvl1pPr marL="0" algn="l" defTabSz="914400" rtl="0" eaLnBrk="1" latinLnBrk="0" hangingPunct="1">
              <a:defRPr sz="1550" b="0" i="0" kern="1200">
                <a:solidFill>
                  <a:srgbClr val="1C7CD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lang="en-DE" spc="35" smtClean="0"/>
              <a:pPr marL="160020">
                <a:lnSpc>
                  <a:spcPts val="1810"/>
                </a:lnSpc>
              </a:pPr>
              <a:t>8</a:t>
            </a:fld>
            <a:endParaRPr lang="en-DE" spc="35" dirty="0"/>
          </a:p>
        </p:txBody>
      </p:sp>
    </p:spTree>
    <p:extLst>
      <p:ext uri="{BB962C8B-B14F-4D97-AF65-F5344CB8AC3E}">
        <p14:creationId xmlns:p14="http://schemas.microsoft.com/office/powerpoint/2010/main" val="266008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AAAD7FE-3ABC-49B2-04F5-31787298AE0A}"/>
              </a:ext>
            </a:extLst>
          </p:cNvPr>
          <p:cNvSpPr/>
          <p:nvPr/>
        </p:nvSpPr>
        <p:spPr>
          <a:xfrm>
            <a:off x="5910326" y="1452562"/>
            <a:ext cx="5467350" cy="4572000"/>
          </a:xfrm>
          <a:custGeom>
            <a:avLst/>
            <a:gdLst/>
            <a:ahLst/>
            <a:cxnLst/>
            <a:rect l="l" t="t" r="r" b="b"/>
            <a:pathLst>
              <a:path w="5467350" h="4572000">
                <a:moveTo>
                  <a:pt x="0" y="4572000"/>
                </a:moveTo>
                <a:lnTo>
                  <a:pt x="5467350" y="4572000"/>
                </a:lnTo>
                <a:lnTo>
                  <a:pt x="546735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9C0214E-9E3F-8185-D2D1-27DBCF4FB373}"/>
              </a:ext>
            </a:extLst>
          </p:cNvPr>
          <p:cNvSpPr txBox="1"/>
          <p:nvPr/>
        </p:nvSpPr>
        <p:spPr>
          <a:xfrm>
            <a:off x="849947" y="1446212"/>
            <a:ext cx="20307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4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26A1C9E-E923-D86E-65B8-16D1EEA6851C}"/>
              </a:ext>
            </a:extLst>
          </p:cNvPr>
          <p:cNvSpPr txBox="1"/>
          <p:nvPr/>
        </p:nvSpPr>
        <p:spPr>
          <a:xfrm>
            <a:off x="1307464" y="1703641"/>
            <a:ext cx="4031615" cy="6915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029" marR="293370" indent="-227965">
              <a:lnSpc>
                <a:spcPts val="1500"/>
              </a:lnSpc>
              <a:spcBef>
                <a:spcPts val="325"/>
              </a:spcBef>
              <a:buFont typeface="Courier New"/>
              <a:buChar char="o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connect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API.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Endpoint: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`https://api.spacexdata.com/v4/launches`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0884936-44CA-E1E0-625B-139A79BF23C9}"/>
              </a:ext>
            </a:extLst>
          </p:cNvPr>
          <p:cNvSpPr txBox="1"/>
          <p:nvPr/>
        </p:nvSpPr>
        <p:spPr>
          <a:xfrm>
            <a:off x="849947" y="2791142"/>
            <a:ext cx="2011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B002830-9FB2-CC92-DF9C-B89EAE9B52D8}"/>
              </a:ext>
            </a:extLst>
          </p:cNvPr>
          <p:cNvSpPr txBox="1"/>
          <p:nvPr/>
        </p:nvSpPr>
        <p:spPr>
          <a:xfrm>
            <a:off x="1307464" y="3048698"/>
            <a:ext cx="3660775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590"/>
              </a:lnSpc>
              <a:spcBef>
                <a:spcPts val="125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JSON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Python</a:t>
            </a:r>
            <a:endParaRPr sz="1400" dirty="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dictionary.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ts val="1590"/>
              </a:lnSpc>
              <a:spcBef>
                <a:spcPts val="35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fields: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endParaRPr sz="1400" dirty="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type,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94BAC15-9D99-0802-3498-77315C1D63DF}"/>
              </a:ext>
            </a:extLst>
          </p:cNvPr>
          <p:cNvSpPr txBox="1"/>
          <p:nvPr/>
        </p:nvSpPr>
        <p:spPr>
          <a:xfrm>
            <a:off x="849947" y="4285924"/>
            <a:ext cx="4368800" cy="799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4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 Data</a:t>
            </a:r>
            <a:r>
              <a:rPr sz="14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endParaRPr sz="1400" dirty="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Save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DataFrame.</a:t>
            </a:r>
            <a:endParaRPr sz="1400" dirty="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processing.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667BD4E-A50C-1EE7-ACDB-C394236B54D9}"/>
              </a:ext>
            </a:extLst>
          </p:cNvPr>
          <p:cNvSpPr txBox="1"/>
          <p:nvPr/>
        </p:nvSpPr>
        <p:spPr>
          <a:xfrm>
            <a:off x="849947" y="5623877"/>
            <a:ext cx="4387850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solidFill>
                  <a:srgbClr val="292929"/>
                </a:solidFill>
                <a:cs typeface="Calibri"/>
              </a:rPr>
              <a:t>Module 01-1 Hands-on Lab Complete the Data Collection API </a:t>
            </a:r>
            <a:r>
              <a:rPr lang="en-US" sz="1400" dirty="0" err="1">
                <a:solidFill>
                  <a:srgbClr val="292929"/>
                </a:solidFill>
                <a:cs typeface="Calibri"/>
              </a:rPr>
              <a:t>Lab.ipynb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4A8B788A-AEC5-CEC8-EAB9-FDBB4AEFB260}"/>
              </a:ext>
            </a:extLst>
          </p:cNvPr>
          <p:cNvGrpSpPr/>
          <p:nvPr/>
        </p:nvGrpSpPr>
        <p:grpSpPr>
          <a:xfrm>
            <a:off x="6599301" y="1465325"/>
            <a:ext cx="1765300" cy="1060450"/>
            <a:chOff x="6599301" y="1465325"/>
            <a:chExt cx="1765300" cy="1060450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5D625C90-58A1-3DE7-C8EF-359A7FB3C8D3}"/>
                </a:ext>
              </a:extLst>
            </p:cNvPr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4EA9A506-8F7A-C96A-68A0-7CA9F56BDAEE}"/>
                </a:ext>
              </a:extLst>
            </p:cNvPr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765E9050-F19E-3026-8B1D-D220D11D4E33}"/>
              </a:ext>
            </a:extLst>
          </p:cNvPr>
          <p:cNvSpPr txBox="1"/>
          <p:nvPr/>
        </p:nvSpPr>
        <p:spPr>
          <a:xfrm>
            <a:off x="6684644" y="1897634"/>
            <a:ext cx="160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0E11E68C-B02A-8C65-975E-DCBFB01B0081}"/>
              </a:ext>
            </a:extLst>
          </p:cNvPr>
          <p:cNvGrpSpPr/>
          <p:nvPr/>
        </p:nvGrpSpPr>
        <p:grpSpPr>
          <a:xfrm>
            <a:off x="8505825" y="1465325"/>
            <a:ext cx="2316480" cy="1060450"/>
            <a:chOff x="8505825" y="1465325"/>
            <a:chExt cx="2316480" cy="1060450"/>
          </a:xfrm>
        </p:grpSpPr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01A1E29B-F066-0BA4-6420-16292F86AD94}"/>
                </a:ext>
              </a:extLst>
            </p:cNvPr>
            <p:cNvSpPr/>
            <p:nvPr/>
          </p:nvSpPr>
          <p:spPr>
            <a:xfrm>
              <a:off x="8505825" y="1771649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185800" y="87629"/>
                  </a:lnTo>
                  <a:lnTo>
                    <a:pt x="0" y="87629"/>
                  </a:lnTo>
                  <a:lnTo>
                    <a:pt x="0" y="350520"/>
                  </a:lnTo>
                  <a:lnTo>
                    <a:pt x="185800" y="350520"/>
                  </a:lnTo>
                  <a:lnTo>
                    <a:pt x="185800" y="438150"/>
                  </a:lnTo>
                  <a:lnTo>
                    <a:pt x="371475" y="2190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2FC8F86D-E93A-33AF-6DA2-ADEBA9AEB676}"/>
                </a:ext>
              </a:extLst>
            </p:cNvPr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6CADCABD-C382-0242-5A16-B2EE7779B564}"/>
                </a:ext>
              </a:extLst>
            </p:cNvPr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DB6DD8F2-42F2-FE21-60E3-EEC428F5636E}"/>
              </a:ext>
            </a:extLst>
          </p:cNvPr>
          <p:cNvSpPr txBox="1"/>
          <p:nvPr/>
        </p:nvSpPr>
        <p:spPr>
          <a:xfrm>
            <a:off x="9170669" y="1834896"/>
            <a:ext cx="1553210" cy="287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1275" marR="5080" indent="-41275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Launch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(launch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dates,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sites,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payloads,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outcomes,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etc.)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D58264D4-6EAF-169E-C6B4-29A197F63FA6}"/>
              </a:ext>
            </a:extLst>
          </p:cNvPr>
          <p:cNvGrpSpPr/>
          <p:nvPr/>
        </p:nvGrpSpPr>
        <p:grpSpPr>
          <a:xfrm>
            <a:off x="9056751" y="2667000"/>
            <a:ext cx="1765300" cy="1611630"/>
            <a:chOff x="9056751" y="2667000"/>
            <a:chExt cx="1765300" cy="161163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9D99490-FC19-6940-1865-167C32F45C26}"/>
                </a:ext>
              </a:extLst>
            </p:cNvPr>
            <p:cNvSpPr/>
            <p:nvPr/>
          </p:nvSpPr>
          <p:spPr>
            <a:xfrm>
              <a:off x="9715500" y="2667000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FC4E589B-9CA1-34A0-5946-D34602C8133E}"/>
                </a:ext>
              </a:extLst>
            </p:cNvPr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31B858D4-E700-A7FE-9662-AED58B98D4C7}"/>
                </a:ext>
              </a:extLst>
            </p:cNvPr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E6AE4685-068E-C1FE-2106-713FD209DC81}"/>
              </a:ext>
            </a:extLst>
          </p:cNvPr>
          <p:cNvSpPr txBox="1"/>
          <p:nvPr/>
        </p:nvSpPr>
        <p:spPr>
          <a:xfrm>
            <a:off x="9311258" y="3592829"/>
            <a:ext cx="1266190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(response.json())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7" name="object 24">
            <a:extLst>
              <a:ext uri="{FF2B5EF4-FFF2-40B4-BE49-F238E27FC236}">
                <a16:creationId xmlns:a16="http://schemas.microsoft.com/office/drawing/2014/main" id="{302AE3FB-11F1-1E66-BEBE-C510FDA0EA42}"/>
              </a:ext>
            </a:extLst>
          </p:cNvPr>
          <p:cNvGrpSpPr/>
          <p:nvPr/>
        </p:nvGrpSpPr>
        <p:grpSpPr>
          <a:xfrm>
            <a:off x="6599301" y="3217926"/>
            <a:ext cx="2297430" cy="1060450"/>
            <a:chOff x="6599301" y="3217926"/>
            <a:chExt cx="2297430" cy="1060450"/>
          </a:xfrm>
        </p:grpSpPr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09B6504C-86DE-5ABB-3648-4AA342492E65}"/>
                </a:ext>
              </a:extLst>
            </p:cNvPr>
            <p:cNvSpPr/>
            <p:nvPr/>
          </p:nvSpPr>
          <p:spPr>
            <a:xfrm>
              <a:off x="8524875" y="3524250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0" y="219075"/>
                  </a:lnTo>
                  <a:lnTo>
                    <a:pt x="185800" y="438150"/>
                  </a:lnTo>
                  <a:lnTo>
                    <a:pt x="185800" y="350519"/>
                  </a:lnTo>
                  <a:lnTo>
                    <a:pt x="371475" y="350519"/>
                  </a:lnTo>
                  <a:lnTo>
                    <a:pt x="371475" y="87630"/>
                  </a:lnTo>
                  <a:lnTo>
                    <a:pt x="185800" y="87630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370DD7D-E485-7525-58AB-2A783ED8C7E2}"/>
                </a:ext>
              </a:extLst>
            </p:cNvPr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A9A3C065-0CED-CE3E-0C38-2E693B254125}"/>
                </a:ext>
              </a:extLst>
            </p:cNvPr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60D61FC5-160B-C98E-3C73-AA486384F74C}"/>
              </a:ext>
            </a:extLst>
          </p:cNvPr>
          <p:cNvSpPr txBox="1"/>
          <p:nvPr/>
        </p:nvSpPr>
        <p:spPr>
          <a:xfrm>
            <a:off x="6694551" y="3592829"/>
            <a:ext cx="158432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(date,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endParaRPr sz="900">
              <a:latin typeface="Calibri"/>
              <a:cs typeface="Calibri"/>
            </a:endParaRPr>
          </a:p>
          <a:p>
            <a:pPr marR="9525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rocket,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outcome)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2" name="object 29">
            <a:extLst>
              <a:ext uri="{FF2B5EF4-FFF2-40B4-BE49-F238E27FC236}">
                <a16:creationId xmlns:a16="http://schemas.microsoft.com/office/drawing/2014/main" id="{53DCF3CB-91DC-0B90-BCD4-CC5226FC9082}"/>
              </a:ext>
            </a:extLst>
          </p:cNvPr>
          <p:cNvGrpSpPr/>
          <p:nvPr/>
        </p:nvGrpSpPr>
        <p:grpSpPr>
          <a:xfrm>
            <a:off x="6599301" y="4429125"/>
            <a:ext cx="1765300" cy="1611630"/>
            <a:chOff x="6599301" y="4429125"/>
            <a:chExt cx="1765300" cy="1611630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E55B635-66D4-9D96-C4D7-238F4C11AAB9}"/>
                </a:ext>
              </a:extLst>
            </p:cNvPr>
            <p:cNvSpPr/>
            <p:nvPr/>
          </p:nvSpPr>
          <p:spPr>
            <a:xfrm>
              <a:off x="7258050" y="4429125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C97BBED9-EEDC-B6D6-EC24-CFCE052C9CB1}"/>
                </a:ext>
              </a:extLst>
            </p:cNvPr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ECE7E91-98C6-7895-48F8-B86EBFD530ED}"/>
                </a:ext>
              </a:extLst>
            </p:cNvPr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3">
            <a:extLst>
              <a:ext uri="{FF2B5EF4-FFF2-40B4-BE49-F238E27FC236}">
                <a16:creationId xmlns:a16="http://schemas.microsoft.com/office/drawing/2014/main" id="{0C9360AE-0673-94C2-D3B0-9A5CDBD3E640}"/>
              </a:ext>
            </a:extLst>
          </p:cNvPr>
          <p:cNvSpPr txBox="1"/>
          <p:nvPr/>
        </p:nvSpPr>
        <p:spPr>
          <a:xfrm>
            <a:off x="6736715" y="5350192"/>
            <a:ext cx="14992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Store Data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(pandas.DataFrame)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7" name="object 34">
            <a:extLst>
              <a:ext uri="{FF2B5EF4-FFF2-40B4-BE49-F238E27FC236}">
                <a16:creationId xmlns:a16="http://schemas.microsoft.com/office/drawing/2014/main" id="{FD67888B-2A1F-770F-A3DE-0351B62E911A}"/>
              </a:ext>
            </a:extLst>
          </p:cNvPr>
          <p:cNvGrpSpPr/>
          <p:nvPr/>
        </p:nvGrpSpPr>
        <p:grpSpPr>
          <a:xfrm>
            <a:off x="8505825" y="4970526"/>
            <a:ext cx="2316480" cy="1069975"/>
            <a:chOff x="8505825" y="4970526"/>
            <a:chExt cx="2316480" cy="1069975"/>
          </a:xfrm>
        </p:grpSpPr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284DF98-FE08-39BB-2523-2E99AABCC227}"/>
                </a:ext>
              </a:extLst>
            </p:cNvPr>
            <p:cNvSpPr/>
            <p:nvPr/>
          </p:nvSpPr>
          <p:spPr>
            <a:xfrm>
              <a:off x="8505825" y="5286375"/>
              <a:ext cx="371475" cy="428625"/>
            </a:xfrm>
            <a:custGeom>
              <a:avLst/>
              <a:gdLst/>
              <a:ahLst/>
              <a:cxnLst/>
              <a:rect l="l" t="t" r="r" b="b"/>
              <a:pathLst>
                <a:path w="371475" h="428625">
                  <a:moveTo>
                    <a:pt x="185800" y="0"/>
                  </a:moveTo>
                  <a:lnTo>
                    <a:pt x="185800" y="85725"/>
                  </a:lnTo>
                  <a:lnTo>
                    <a:pt x="0" y="85725"/>
                  </a:lnTo>
                  <a:lnTo>
                    <a:pt x="0" y="342900"/>
                  </a:lnTo>
                  <a:lnTo>
                    <a:pt x="185800" y="342900"/>
                  </a:lnTo>
                  <a:lnTo>
                    <a:pt x="185800" y="428625"/>
                  </a:lnTo>
                  <a:lnTo>
                    <a:pt x="371475" y="2143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D415D0BE-3601-2ADC-70CA-881ADB40ED5B}"/>
                </a:ext>
              </a:extLst>
            </p:cNvPr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2E78DF83-1B1F-BD64-AE92-5B49C50ECBA2}"/>
                </a:ext>
              </a:extLst>
            </p:cNvPr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38">
            <a:extLst>
              <a:ext uri="{FF2B5EF4-FFF2-40B4-BE49-F238E27FC236}">
                <a16:creationId xmlns:a16="http://schemas.microsoft.com/office/drawing/2014/main" id="{41CC8EE9-5FCD-5291-42D9-284A8576D119}"/>
              </a:ext>
            </a:extLst>
          </p:cNvPr>
          <p:cNvSpPr txBox="1"/>
          <p:nvPr/>
        </p:nvSpPr>
        <p:spPr>
          <a:xfrm>
            <a:off x="9254108" y="5350192"/>
            <a:ext cx="13849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(data.csv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900">
              <a:latin typeface="Calibri"/>
              <a:cs typeface="Calibri"/>
            </a:endParaRPr>
          </a:p>
          <a:p>
            <a:pPr marR="3175" algn="ctr">
              <a:lnSpc>
                <a:spcPts val="1030"/>
              </a:lnSpc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database)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3131</Words>
  <Application>Microsoft Office PowerPoint</Application>
  <PresentationFormat>Widescreen</PresentationFormat>
  <Paragraphs>366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</vt:lpstr>
      <vt:lpstr>Arial</vt:lpstr>
      <vt:lpstr>Arial MT</vt:lpstr>
      <vt:lpstr>Calibri</vt:lpstr>
      <vt:lpstr>Calibri Light</vt:lpstr>
      <vt:lpstr>Courier New</vt:lpstr>
      <vt:lpstr>IBM Plex Mono SemiBold</vt:lpstr>
      <vt:lpstr>Microsoft Sans Serif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Vineeth Chitragi</cp:lastModifiedBy>
  <cp:revision>201</cp:revision>
  <dcterms:created xsi:type="dcterms:W3CDTF">2021-04-29T18:58:34Z</dcterms:created>
  <dcterms:modified xsi:type="dcterms:W3CDTF">2026-01-21T17:12:52Z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